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sldIdLst>
    <p:sldId id="256" r:id="rId2"/>
    <p:sldId id="257" r:id="rId3"/>
    <p:sldId id="419" r:id="rId4"/>
    <p:sldId id="358" r:id="rId5"/>
    <p:sldId id="405" r:id="rId6"/>
    <p:sldId id="406" r:id="rId7"/>
    <p:sldId id="421" r:id="rId8"/>
    <p:sldId id="258" r:id="rId9"/>
    <p:sldId id="285" r:id="rId10"/>
    <p:sldId id="262" r:id="rId11"/>
    <p:sldId id="263" r:id="rId12"/>
    <p:sldId id="264" r:id="rId13"/>
    <p:sldId id="265" r:id="rId14"/>
    <p:sldId id="266" r:id="rId15"/>
    <p:sldId id="267" r:id="rId16"/>
    <p:sldId id="269" r:id="rId17"/>
    <p:sldId id="268" r:id="rId18"/>
    <p:sldId id="271" r:id="rId19"/>
    <p:sldId id="270" r:id="rId20"/>
    <p:sldId id="273" r:id="rId21"/>
    <p:sldId id="417" r:id="rId22"/>
    <p:sldId id="281" r:id="rId23"/>
    <p:sldId id="280" r:id="rId24"/>
    <p:sldId id="432" r:id="rId25"/>
    <p:sldId id="433" r:id="rId26"/>
    <p:sldId id="282" r:id="rId27"/>
    <p:sldId id="427" r:id="rId28"/>
    <p:sldId id="429" r:id="rId29"/>
    <p:sldId id="284" r:id="rId30"/>
    <p:sldId id="274" r:id="rId31"/>
    <p:sldId id="259" r:id="rId32"/>
    <p:sldId id="261" r:id="rId33"/>
    <p:sldId id="347" r:id="rId34"/>
    <p:sldId id="370" r:id="rId35"/>
    <p:sldId id="371" r:id="rId36"/>
    <p:sldId id="415" r:id="rId37"/>
    <p:sldId id="416" r:id="rId38"/>
    <p:sldId id="344" r:id="rId39"/>
    <p:sldId id="409" r:id="rId40"/>
    <p:sldId id="412" r:id="rId41"/>
    <p:sldId id="345" r:id="rId42"/>
    <p:sldId id="364" r:id="rId43"/>
    <p:sldId id="365" r:id="rId44"/>
    <p:sldId id="342" r:id="rId45"/>
    <p:sldId id="434" r:id="rId46"/>
    <p:sldId id="435" r:id="rId47"/>
    <p:sldId id="355" r:id="rId48"/>
    <p:sldId id="354" r:id="rId49"/>
    <p:sldId id="346" r:id="rId50"/>
    <p:sldId id="366" r:id="rId51"/>
    <p:sldId id="367" r:id="rId52"/>
    <p:sldId id="348" r:id="rId53"/>
    <p:sldId id="424" r:id="rId54"/>
    <p:sldId id="414" r:id="rId55"/>
    <p:sldId id="349" r:id="rId56"/>
    <p:sldId id="343" r:id="rId57"/>
    <p:sldId id="359" r:id="rId58"/>
    <p:sldId id="360" r:id="rId59"/>
    <p:sldId id="350" r:id="rId60"/>
    <p:sldId id="411" r:id="rId61"/>
    <p:sldId id="351" r:id="rId62"/>
    <p:sldId id="436" r:id="rId63"/>
    <p:sldId id="41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8ABF565-8BB6-4252-AB92-5F0F7CD24BC9}" type="datetimeFigureOut">
              <a:rPr lang="en-US" smtClean="0"/>
              <a:t>2/4/2024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F3BE25-6869-49D1-B544-9DB1D234E9C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46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BF565-8BB6-4252-AB92-5F0F7CD24BC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418292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BF565-8BB6-4252-AB92-5F0F7CD24BC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331725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BF565-8BB6-4252-AB92-5F0F7CD24BC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70010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BF565-8BB6-4252-AB92-5F0F7CD24BC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BE25-6869-49D1-B544-9DB1D234E9C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8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BF565-8BB6-4252-AB92-5F0F7CD24BC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418861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BF565-8BB6-4252-AB92-5F0F7CD24BC9}" type="datetimeFigureOut">
              <a:rPr lang="en-US" smtClean="0"/>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23360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BF565-8BB6-4252-AB92-5F0F7CD24BC9}"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70976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BF565-8BB6-4252-AB92-5F0F7CD24BC9}" type="datetimeFigureOut">
              <a:rPr lang="en-US" smtClean="0"/>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334679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ABF565-8BB6-4252-AB92-5F0F7CD24BC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13185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ABF565-8BB6-4252-AB92-5F0F7CD24BC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3BE25-6869-49D1-B544-9DB1D234E9C2}" type="slidenum">
              <a:rPr lang="en-US" smtClean="0"/>
              <a:t>‹#›</a:t>
            </a:fld>
            <a:endParaRPr lang="en-US"/>
          </a:p>
        </p:txBody>
      </p:sp>
    </p:spTree>
    <p:extLst>
      <p:ext uri="{BB962C8B-B14F-4D97-AF65-F5344CB8AC3E}">
        <p14:creationId xmlns:p14="http://schemas.microsoft.com/office/powerpoint/2010/main" val="350449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8ABF565-8BB6-4252-AB92-5F0F7CD24BC9}" type="datetimeFigureOut">
              <a:rPr lang="en-US" smtClean="0"/>
              <a:t>2/4/2024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5F3BE25-6869-49D1-B544-9DB1D234E9C2}" type="slidenum">
              <a:rPr lang="en-US" smtClean="0"/>
              <a:t>‹#›</a:t>
            </a:fld>
            <a:endParaRPr lang="en-US"/>
          </a:p>
        </p:txBody>
      </p:sp>
    </p:spTree>
    <p:extLst>
      <p:ext uri="{BB962C8B-B14F-4D97-AF65-F5344CB8AC3E}">
        <p14:creationId xmlns:p14="http://schemas.microsoft.com/office/powerpoint/2010/main" val="375983422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ciencedirect.com/topics/medicine-and-dentistry/antiangiogenic-activit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sciencedirect.com/topics/medicine-and-dentistry/cabergoline" TargetMode="External"/><Relationship Id="rId2" Type="http://schemas.openxmlformats.org/officeDocument/2006/relationships/hyperlink" Target="https://www.sciencedirect.com/topics/medicine-and-dentistry/pituitary-adenom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68CE-1F10-4C60-997F-66265A667FDE}"/>
              </a:ext>
            </a:extLst>
          </p:cNvPr>
          <p:cNvSpPr>
            <a:spLocks noGrp="1"/>
          </p:cNvSpPr>
          <p:nvPr>
            <p:ph type="ctrTitle"/>
          </p:nvPr>
        </p:nvSpPr>
        <p:spPr>
          <a:xfrm>
            <a:off x="1192696" y="1410286"/>
            <a:ext cx="9144000" cy="3019633"/>
          </a:xfrm>
        </p:spPr>
        <p:txBody>
          <a:bodyPr>
            <a:normAutofit fontScale="90000"/>
          </a:bodyPr>
          <a:lstStyle/>
          <a:p>
            <a:r>
              <a:rPr lang="en-US" dirty="0"/>
              <a:t>Medical approach to adenomyosis</a:t>
            </a:r>
            <a:br>
              <a:rPr lang="en-US" dirty="0"/>
            </a:br>
            <a:br>
              <a:rPr lang="en-US" dirty="0"/>
            </a:br>
            <a:endParaRPr lang="en-US" dirty="0"/>
          </a:p>
        </p:txBody>
      </p:sp>
      <p:sp>
        <p:nvSpPr>
          <p:cNvPr id="3" name="Subtitle 2">
            <a:extLst>
              <a:ext uri="{FF2B5EF4-FFF2-40B4-BE49-F238E27FC236}">
                <a16:creationId xmlns:a16="http://schemas.microsoft.com/office/drawing/2014/main" id="{AC6D75AF-579D-43C4-9436-330BAD8A1AFA}"/>
              </a:ext>
            </a:extLst>
          </p:cNvPr>
          <p:cNvSpPr>
            <a:spLocks noGrp="1"/>
          </p:cNvSpPr>
          <p:nvPr>
            <p:ph type="subTitle" idx="1"/>
          </p:nvPr>
        </p:nvSpPr>
        <p:spPr>
          <a:xfrm>
            <a:off x="1073427" y="4429919"/>
            <a:ext cx="9144000" cy="1655762"/>
          </a:xfrm>
        </p:spPr>
        <p:txBody>
          <a:bodyPr/>
          <a:lstStyle/>
          <a:p>
            <a:r>
              <a:rPr lang="en-US" dirty="0"/>
              <a:t>Dr </a:t>
            </a:r>
            <a:r>
              <a:rPr lang="en-US" dirty="0" err="1"/>
              <a:t>S.Foroughinia</a:t>
            </a:r>
            <a:endParaRPr lang="en-US" dirty="0"/>
          </a:p>
        </p:txBody>
      </p:sp>
    </p:spTree>
    <p:extLst>
      <p:ext uri="{BB962C8B-B14F-4D97-AF65-F5344CB8AC3E}">
        <p14:creationId xmlns:p14="http://schemas.microsoft.com/office/powerpoint/2010/main" val="221735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3DDC-25F0-42A7-844E-78BFAE0FF81D}"/>
              </a:ext>
            </a:extLst>
          </p:cNvPr>
          <p:cNvSpPr>
            <a:spLocks noGrp="1"/>
          </p:cNvSpPr>
          <p:nvPr>
            <p:ph type="title"/>
          </p:nvPr>
        </p:nvSpPr>
        <p:spPr>
          <a:xfrm>
            <a:off x="838200" y="471055"/>
            <a:ext cx="10515600" cy="1325563"/>
          </a:xfrm>
        </p:spPr>
        <p:txBody>
          <a:bodyPr>
            <a:normAutofit/>
          </a:bodyPr>
          <a:lstStyle/>
          <a:p>
            <a:r>
              <a:rPr lang="en-US" sz="3600" b="1" dirty="0">
                <a:solidFill>
                  <a:srgbClr val="C00000"/>
                </a:solidFill>
              </a:rPr>
              <a:t>PROGESTINS</a:t>
            </a:r>
          </a:p>
        </p:txBody>
      </p:sp>
      <p:sp>
        <p:nvSpPr>
          <p:cNvPr id="3" name="Content Placeholder 2">
            <a:extLst>
              <a:ext uri="{FF2B5EF4-FFF2-40B4-BE49-F238E27FC236}">
                <a16:creationId xmlns:a16="http://schemas.microsoft.com/office/drawing/2014/main" id="{1C7768D6-C31D-490C-8236-A701980C08D2}"/>
              </a:ext>
            </a:extLst>
          </p:cNvPr>
          <p:cNvSpPr>
            <a:spLocks noGrp="1"/>
          </p:cNvSpPr>
          <p:nvPr>
            <p:ph idx="1"/>
          </p:nvPr>
        </p:nvSpPr>
        <p:spPr>
          <a:xfrm>
            <a:off x="838200" y="1461193"/>
            <a:ext cx="10515600" cy="5444836"/>
          </a:xfrm>
        </p:spPr>
        <p:txBody>
          <a:bodyPr>
            <a:noAutofit/>
          </a:bodyPr>
          <a:lstStyle/>
          <a:p>
            <a:pPr algn="l"/>
            <a:r>
              <a:rPr lang="en-US" b="0" i="0" u="none" strike="noStrike" baseline="0" dirty="0">
                <a:solidFill>
                  <a:srgbClr val="7030A0"/>
                </a:solidFill>
                <a:latin typeface="STIX-Regular"/>
              </a:rPr>
              <a:t>Decreased</a:t>
            </a:r>
            <a:r>
              <a:rPr lang="en-US" b="0" i="0" u="none" strike="noStrike" baseline="0" dirty="0">
                <a:solidFill>
                  <a:srgbClr val="000000"/>
                </a:solidFill>
                <a:latin typeface="STIX-Regular"/>
              </a:rPr>
              <a:t> expression of </a:t>
            </a:r>
            <a:r>
              <a:rPr lang="en-US" b="0" i="0" u="none" strike="noStrike" baseline="0" dirty="0">
                <a:solidFill>
                  <a:srgbClr val="7030A0"/>
                </a:solidFill>
                <a:latin typeface="STIX-Regular"/>
              </a:rPr>
              <a:t>progesterone receptors </a:t>
            </a:r>
            <a:r>
              <a:rPr lang="en-US" b="0" i="0" u="none" strike="noStrike" baseline="0" dirty="0">
                <a:solidFill>
                  <a:srgbClr val="000000"/>
                </a:solidFill>
                <a:latin typeface="STIX-Regular"/>
              </a:rPr>
              <a:t>(PR) A and B  in </a:t>
            </a:r>
            <a:r>
              <a:rPr lang="en-US" b="1" i="0" u="none" strike="noStrike" baseline="0" dirty="0">
                <a:solidFill>
                  <a:srgbClr val="000000"/>
                </a:solidFill>
                <a:latin typeface="STIX-Regular"/>
              </a:rPr>
              <a:t>adenomyotic tissue</a:t>
            </a:r>
            <a:r>
              <a:rPr lang="en-US" b="0" i="0" u="none" strike="noStrike" baseline="0" dirty="0">
                <a:solidFill>
                  <a:srgbClr val="000000"/>
                </a:solidFill>
                <a:latin typeface="STIX-Regular"/>
              </a:rPr>
              <a:t>, similar to endometriosis, Progesterone induces antiproliferative activity.</a:t>
            </a:r>
            <a:endParaRPr lang="en-US" b="1" dirty="0">
              <a:solidFill>
                <a:schemeClr val="tx1"/>
              </a:solidFill>
            </a:endParaRPr>
          </a:p>
          <a:p>
            <a:pPr>
              <a:buFont typeface="Wingdings" panose="05000000000000000000" pitchFamily="2" charset="2"/>
              <a:buChar char="§"/>
            </a:pPr>
            <a:r>
              <a:rPr lang="en-US" sz="2200" b="1" dirty="0">
                <a:solidFill>
                  <a:schemeClr val="tx1"/>
                </a:solidFill>
              </a:rPr>
              <a:t>Mechanisms of action:</a:t>
            </a:r>
          </a:p>
          <a:p>
            <a:r>
              <a:rPr lang="en-US" sz="2200" dirty="0">
                <a:solidFill>
                  <a:schemeClr val="tx1"/>
                </a:solidFill>
              </a:rPr>
              <a:t> Decidualization and then atrophy of endometrial tissue</a:t>
            </a:r>
          </a:p>
          <a:p>
            <a:r>
              <a:rPr lang="en-US" sz="2200" dirty="0">
                <a:solidFill>
                  <a:schemeClr val="tx1"/>
                </a:solidFill>
              </a:rPr>
              <a:t> Mild hypoestrogenism </a:t>
            </a:r>
          </a:p>
          <a:p>
            <a:r>
              <a:rPr lang="en-US" sz="2200" dirty="0">
                <a:solidFill>
                  <a:schemeClr val="tx1"/>
                </a:solidFill>
              </a:rPr>
              <a:t>Antiproliferative effect </a:t>
            </a:r>
          </a:p>
          <a:p>
            <a:r>
              <a:rPr lang="en-US" sz="2200" dirty="0">
                <a:solidFill>
                  <a:schemeClr val="tx1"/>
                </a:solidFill>
              </a:rPr>
              <a:t>Anti-inflammatory effect </a:t>
            </a:r>
          </a:p>
          <a:p>
            <a:pPr>
              <a:buFont typeface="Wingdings" panose="05000000000000000000" pitchFamily="2" charset="2"/>
              <a:buChar char="§"/>
            </a:pPr>
            <a:r>
              <a:rPr lang="en-US" sz="2200" b="1" dirty="0">
                <a:solidFill>
                  <a:schemeClr val="tx1"/>
                </a:solidFill>
              </a:rPr>
              <a:t>Effects</a:t>
            </a:r>
            <a:r>
              <a:rPr lang="en-US" sz="2200" dirty="0">
                <a:solidFill>
                  <a:schemeClr val="tx1"/>
                </a:solidFill>
              </a:rPr>
              <a:t>:</a:t>
            </a:r>
          </a:p>
          <a:p>
            <a:pPr>
              <a:buFont typeface="Wingdings" panose="05000000000000000000" pitchFamily="2" charset="2"/>
              <a:buChar char="§"/>
            </a:pPr>
            <a:r>
              <a:rPr lang="en-US" sz="2200" dirty="0">
                <a:solidFill>
                  <a:schemeClr val="tx1"/>
                </a:solidFill>
              </a:rPr>
              <a:t> Significant reduction of </a:t>
            </a:r>
            <a:r>
              <a:rPr lang="en-US" sz="2200" dirty="0">
                <a:solidFill>
                  <a:srgbClr val="7030A0"/>
                </a:solidFill>
              </a:rPr>
              <a:t>pain</a:t>
            </a:r>
            <a:r>
              <a:rPr lang="en-US" sz="2200" dirty="0">
                <a:solidFill>
                  <a:schemeClr val="tx1"/>
                </a:solidFill>
              </a:rPr>
              <a:t> and </a:t>
            </a:r>
            <a:r>
              <a:rPr lang="en-US" sz="2200" dirty="0">
                <a:solidFill>
                  <a:srgbClr val="7030A0"/>
                </a:solidFill>
              </a:rPr>
              <a:t>bleeding</a:t>
            </a:r>
          </a:p>
          <a:p>
            <a:pPr>
              <a:buFont typeface="Wingdings" panose="05000000000000000000" pitchFamily="2" charset="2"/>
              <a:buChar char="§"/>
            </a:pPr>
            <a:r>
              <a:rPr lang="en-US" sz="2200" b="1" dirty="0">
                <a:solidFill>
                  <a:schemeClr val="tx1"/>
                </a:solidFill>
              </a:rPr>
              <a:t>Side effects</a:t>
            </a:r>
            <a:r>
              <a:rPr lang="en-US" sz="2200" dirty="0">
                <a:solidFill>
                  <a:schemeClr val="tx1"/>
                </a:solidFill>
              </a:rPr>
              <a:t>: Breakthrough bleeding</a:t>
            </a:r>
          </a:p>
        </p:txBody>
      </p:sp>
    </p:spTree>
    <p:extLst>
      <p:ext uri="{BB962C8B-B14F-4D97-AF65-F5344CB8AC3E}">
        <p14:creationId xmlns:p14="http://schemas.microsoft.com/office/powerpoint/2010/main" val="185940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F665F-9AB2-4C2B-9812-1921A5997376}"/>
              </a:ext>
            </a:extLst>
          </p:cNvPr>
          <p:cNvSpPr>
            <a:spLocks noGrp="1"/>
          </p:cNvSpPr>
          <p:nvPr>
            <p:ph idx="1"/>
          </p:nvPr>
        </p:nvSpPr>
        <p:spPr>
          <a:xfrm>
            <a:off x="838200" y="572431"/>
            <a:ext cx="10515600" cy="5713137"/>
          </a:xfrm>
        </p:spPr>
        <p:txBody>
          <a:bodyPr>
            <a:normAutofit/>
          </a:bodyPr>
          <a:lstStyle/>
          <a:p>
            <a:pPr marL="45720" indent="0">
              <a:buNone/>
            </a:pPr>
            <a:r>
              <a:rPr lang="en-US" sz="2200" b="1" dirty="0">
                <a:solidFill>
                  <a:srgbClr val="C00000"/>
                </a:solidFill>
                <a:latin typeface="+mj-lt"/>
              </a:rPr>
              <a:t>Norethindrone Acetate</a:t>
            </a:r>
          </a:p>
          <a:p>
            <a:r>
              <a:rPr lang="en-US" sz="2200" dirty="0">
                <a:solidFill>
                  <a:srgbClr val="0070C0"/>
                </a:solidFill>
              </a:rPr>
              <a:t>Inhibit estradiol-induced </a:t>
            </a:r>
            <a:r>
              <a:rPr lang="en-US" sz="2200" u="sng" dirty="0">
                <a:solidFill>
                  <a:schemeClr val="tx1"/>
                </a:solidFill>
              </a:rPr>
              <a:t>vascular endothelial growth factor </a:t>
            </a:r>
            <a:r>
              <a:rPr lang="en-US" sz="2200" dirty="0">
                <a:solidFill>
                  <a:schemeClr val="tx1"/>
                </a:solidFill>
              </a:rPr>
              <a:t>&amp; </a:t>
            </a:r>
            <a:r>
              <a:rPr lang="en-US" sz="2200" u="sng" dirty="0">
                <a:solidFill>
                  <a:schemeClr val="tx1"/>
                </a:solidFill>
              </a:rPr>
              <a:t>stromal cell-derived factor 1</a:t>
            </a:r>
            <a:r>
              <a:rPr lang="en-US" sz="2200" dirty="0">
                <a:solidFill>
                  <a:schemeClr val="tx1"/>
                </a:solidFill>
              </a:rPr>
              <a:t> in human endometrial stromal cells </a:t>
            </a:r>
            <a:r>
              <a:rPr lang="en-US" sz="2200" dirty="0">
                <a:solidFill>
                  <a:srgbClr val="002060"/>
                </a:solidFill>
              </a:rPr>
              <a:t>reducing bleeding and pain</a:t>
            </a:r>
            <a:r>
              <a:rPr lang="en-US" sz="2200" dirty="0">
                <a:solidFill>
                  <a:schemeClr val="tx1"/>
                </a:solidFill>
              </a:rPr>
              <a:t>. </a:t>
            </a:r>
          </a:p>
          <a:p>
            <a:r>
              <a:rPr lang="en-US" sz="2200" dirty="0">
                <a:solidFill>
                  <a:srgbClr val="0070C0"/>
                </a:solidFill>
              </a:rPr>
              <a:t>Act on the progesterone resistance </a:t>
            </a:r>
            <a:r>
              <a:rPr lang="en-US" sz="2200" dirty="0">
                <a:solidFill>
                  <a:schemeClr val="tx1"/>
                </a:solidFill>
              </a:rPr>
              <a:t>observed in ectopic and </a:t>
            </a:r>
            <a:r>
              <a:rPr lang="en-US" sz="2200" dirty="0" err="1">
                <a:solidFill>
                  <a:schemeClr val="tx1"/>
                </a:solidFill>
              </a:rPr>
              <a:t>eutopic</a:t>
            </a:r>
            <a:r>
              <a:rPr lang="en-US" sz="2200" dirty="0">
                <a:solidFill>
                  <a:schemeClr val="tx1"/>
                </a:solidFill>
              </a:rPr>
              <a:t> endometrium.</a:t>
            </a:r>
          </a:p>
          <a:p>
            <a:r>
              <a:rPr lang="en-US" dirty="0">
                <a:solidFill>
                  <a:srgbClr val="C00000"/>
                </a:solidFill>
              </a:rPr>
              <a:t>Moderate or severe </a:t>
            </a:r>
            <a:r>
              <a:rPr lang="en-US" u="sng" dirty="0">
                <a:solidFill>
                  <a:schemeClr val="tx1"/>
                </a:solidFill>
              </a:rPr>
              <a:t>pelvic pain and bleeding</a:t>
            </a:r>
            <a:r>
              <a:rPr lang="en-US" dirty="0">
                <a:solidFill>
                  <a:schemeClr val="tx1"/>
                </a:solidFill>
              </a:rPr>
              <a:t>:  obtaining a </a:t>
            </a:r>
            <a:r>
              <a:rPr lang="en-US" dirty="0">
                <a:solidFill>
                  <a:srgbClr val="C00000"/>
                </a:solidFill>
              </a:rPr>
              <a:t>significant improvement </a:t>
            </a:r>
            <a:r>
              <a:rPr lang="en-US" dirty="0">
                <a:solidFill>
                  <a:schemeClr val="tx1"/>
                </a:solidFill>
              </a:rPr>
              <a:t>of both dysmenorrhea and bleeding after treatment (5 mg/d dose) .</a:t>
            </a:r>
          </a:p>
          <a:p>
            <a:r>
              <a:rPr lang="en-US" dirty="0">
                <a:solidFill>
                  <a:schemeClr val="tx1"/>
                </a:solidFill>
              </a:rPr>
              <a:t>The ‘</a:t>
            </a:r>
            <a:r>
              <a:rPr lang="en-US" dirty="0">
                <a:solidFill>
                  <a:srgbClr val="C00000"/>
                </a:solidFill>
              </a:rPr>
              <a:t>three weeks on, one week off</a:t>
            </a:r>
            <a:r>
              <a:rPr lang="en-US" dirty="0">
                <a:solidFill>
                  <a:schemeClr val="tx1"/>
                </a:solidFill>
              </a:rPr>
              <a:t>’ regimen : to </a:t>
            </a:r>
            <a:r>
              <a:rPr lang="en-US" u="sng" dirty="0">
                <a:solidFill>
                  <a:schemeClr val="tx1"/>
                </a:solidFill>
              </a:rPr>
              <a:t>minimize</a:t>
            </a:r>
            <a:r>
              <a:rPr lang="en-US" dirty="0">
                <a:solidFill>
                  <a:schemeClr val="tx1"/>
                </a:solidFill>
              </a:rPr>
              <a:t> the </a:t>
            </a:r>
            <a:r>
              <a:rPr lang="en-US" u="sng" dirty="0">
                <a:solidFill>
                  <a:schemeClr val="tx1"/>
                </a:solidFill>
              </a:rPr>
              <a:t>common side effect </a:t>
            </a:r>
            <a:r>
              <a:rPr lang="en-US" dirty="0">
                <a:solidFill>
                  <a:schemeClr val="tx1"/>
                </a:solidFill>
              </a:rPr>
              <a:t>of breakthrough bleeding, causing an incomplete suppression of the hypothalamic-</a:t>
            </a:r>
            <a:r>
              <a:rPr lang="en-US" dirty="0" err="1">
                <a:solidFill>
                  <a:schemeClr val="tx1"/>
                </a:solidFill>
              </a:rPr>
              <a:t>pituitaryovarian</a:t>
            </a:r>
            <a:r>
              <a:rPr lang="en-US" dirty="0">
                <a:solidFill>
                  <a:schemeClr val="tx1"/>
                </a:solidFill>
              </a:rPr>
              <a:t> axis and a </a:t>
            </a:r>
            <a:r>
              <a:rPr lang="en-US" dirty="0">
                <a:solidFill>
                  <a:srgbClr val="C00000"/>
                </a:solidFill>
              </a:rPr>
              <a:t>less hypoestrogenic </a:t>
            </a:r>
            <a:r>
              <a:rPr lang="en-US" dirty="0">
                <a:solidFill>
                  <a:schemeClr val="tx1"/>
                </a:solidFill>
              </a:rPr>
              <a:t>effect. </a:t>
            </a:r>
          </a:p>
          <a:p>
            <a:r>
              <a:rPr lang="en-US" dirty="0">
                <a:solidFill>
                  <a:schemeClr val="tx1"/>
                </a:solidFill>
              </a:rPr>
              <a:t>NETA : </a:t>
            </a:r>
            <a:r>
              <a:rPr lang="en-US" b="1" dirty="0">
                <a:solidFill>
                  <a:schemeClr val="tx1"/>
                </a:solidFill>
              </a:rPr>
              <a:t>effective</a:t>
            </a:r>
            <a:r>
              <a:rPr lang="en-US" dirty="0">
                <a:solidFill>
                  <a:schemeClr val="tx1"/>
                </a:solidFill>
              </a:rPr>
              <a:t>, </a:t>
            </a:r>
            <a:r>
              <a:rPr lang="en-US" b="1" dirty="0">
                <a:solidFill>
                  <a:schemeClr val="tx1"/>
                </a:solidFill>
              </a:rPr>
              <a:t>well tolerated </a:t>
            </a:r>
            <a:r>
              <a:rPr lang="en-US" dirty="0">
                <a:solidFill>
                  <a:schemeClr val="tx1"/>
                </a:solidFill>
              </a:rPr>
              <a:t>and </a:t>
            </a:r>
            <a:r>
              <a:rPr lang="en-US" b="1" dirty="0">
                <a:solidFill>
                  <a:schemeClr val="tx1"/>
                </a:solidFill>
              </a:rPr>
              <a:t>inexpensive</a:t>
            </a:r>
            <a:r>
              <a:rPr lang="en-US" dirty="0">
                <a:solidFill>
                  <a:schemeClr val="tx1"/>
                </a:solidFill>
              </a:rPr>
              <a:t> medical treatment for adenomyosis, with few and </a:t>
            </a:r>
            <a:r>
              <a:rPr lang="en-US" b="1" dirty="0">
                <a:solidFill>
                  <a:schemeClr val="tx1"/>
                </a:solidFill>
              </a:rPr>
              <a:t>mild side effects</a:t>
            </a:r>
          </a:p>
          <a:p>
            <a:pPr algn="l"/>
            <a:r>
              <a:rPr lang="en-US" sz="1800" b="0" i="0" u="none" strike="noStrike" baseline="0" dirty="0" err="1">
                <a:solidFill>
                  <a:srgbClr val="2197D2"/>
                </a:solidFill>
                <a:latin typeface="AdvOT156ec773"/>
              </a:rPr>
              <a:t>Muneyyirci-Delale</a:t>
            </a:r>
            <a:r>
              <a:rPr lang="en-US" sz="1800" b="0" i="0" u="none" strike="noStrike" baseline="0" dirty="0">
                <a:solidFill>
                  <a:srgbClr val="2197D2"/>
                </a:solidFill>
                <a:latin typeface="AdvOT156ec773"/>
              </a:rPr>
              <a:t> O, </a:t>
            </a:r>
            <a:r>
              <a:rPr lang="en-US" sz="1800" b="0" i="0" u="none" strike="noStrike" baseline="0" dirty="0" err="1">
                <a:solidFill>
                  <a:srgbClr val="2197D2"/>
                </a:solidFill>
                <a:latin typeface="AdvOT156ec773"/>
              </a:rPr>
              <a:t>Chandrareddy</a:t>
            </a:r>
            <a:r>
              <a:rPr lang="en-US" sz="1800" b="0" i="0" u="none" strike="noStrike" baseline="0" dirty="0">
                <a:solidFill>
                  <a:srgbClr val="2197D2"/>
                </a:solidFill>
                <a:latin typeface="AdvOT156ec773"/>
              </a:rPr>
              <a:t> A, </a:t>
            </a:r>
            <a:r>
              <a:rPr lang="en-US" sz="1800" b="0" i="0" u="none" strike="noStrike" baseline="0" dirty="0" err="1">
                <a:solidFill>
                  <a:srgbClr val="2197D2"/>
                </a:solidFill>
                <a:latin typeface="AdvOT156ec773"/>
              </a:rPr>
              <a:t>Mankame</a:t>
            </a:r>
            <a:r>
              <a:rPr lang="en-US" sz="1800" b="0" i="0" u="none" strike="noStrike" baseline="0" dirty="0">
                <a:solidFill>
                  <a:srgbClr val="2197D2"/>
                </a:solidFill>
                <a:latin typeface="AdvOT156ec773"/>
              </a:rPr>
              <a:t> S, Osei-Tutu N, von </a:t>
            </a:r>
            <a:r>
              <a:rPr lang="en-US" sz="1800" b="0" i="0" u="none" strike="noStrike" baseline="0" dirty="0" err="1">
                <a:solidFill>
                  <a:srgbClr val="2197D2"/>
                </a:solidFill>
                <a:latin typeface="AdvOT156ec773"/>
              </a:rPr>
              <a:t>Gizycki</a:t>
            </a:r>
            <a:r>
              <a:rPr lang="en-US" sz="1800" b="0" i="0" u="none" strike="noStrike" baseline="0" dirty="0">
                <a:solidFill>
                  <a:srgbClr val="2197D2"/>
                </a:solidFill>
                <a:latin typeface="AdvOT156ec773"/>
              </a:rPr>
              <a:t> H. Norethindrone acetate in the medical management of adenomyosis. Pharmaceuticals 2012;5:1120</a:t>
            </a:r>
            <a:r>
              <a:rPr lang="en-US" sz="1800" b="0" i="0" u="none" strike="noStrike" baseline="0" dirty="0">
                <a:solidFill>
                  <a:srgbClr val="2197D2"/>
                </a:solidFill>
                <a:latin typeface="AdvOT156ec773+20"/>
              </a:rPr>
              <a:t>–</a:t>
            </a:r>
            <a:r>
              <a:rPr lang="en-US" sz="1800" b="0" i="0" u="none" strike="noStrike" baseline="0" dirty="0">
                <a:solidFill>
                  <a:srgbClr val="2197D2"/>
                </a:solidFill>
                <a:latin typeface="AdvOT156ec773"/>
              </a:rPr>
              <a:t>7</a:t>
            </a:r>
            <a:r>
              <a:rPr lang="en-US" sz="1800" b="0" i="0" u="none" strike="noStrike" baseline="0" dirty="0">
                <a:solidFill>
                  <a:srgbClr val="000000"/>
                </a:solidFill>
                <a:latin typeface="AdvOT156ec773"/>
              </a:rPr>
              <a:t>.</a:t>
            </a:r>
            <a:endParaRPr lang="en-US" dirty="0"/>
          </a:p>
        </p:txBody>
      </p:sp>
    </p:spTree>
    <p:extLst>
      <p:ext uri="{BB962C8B-B14F-4D97-AF65-F5344CB8AC3E}">
        <p14:creationId xmlns:p14="http://schemas.microsoft.com/office/powerpoint/2010/main" val="36017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1C52-ED38-457B-8D13-26FDAADE67BD}"/>
              </a:ext>
            </a:extLst>
          </p:cNvPr>
          <p:cNvSpPr>
            <a:spLocks noGrp="1"/>
          </p:cNvSpPr>
          <p:nvPr>
            <p:ph type="title"/>
          </p:nvPr>
        </p:nvSpPr>
        <p:spPr>
          <a:xfrm>
            <a:off x="1158240" y="376506"/>
            <a:ext cx="9875520" cy="1356360"/>
          </a:xfrm>
        </p:spPr>
        <p:txBody>
          <a:bodyPr>
            <a:normAutofit/>
          </a:bodyPr>
          <a:lstStyle/>
          <a:p>
            <a:r>
              <a:rPr lang="en-US" sz="3600" b="1" dirty="0" err="1">
                <a:solidFill>
                  <a:srgbClr val="C00000"/>
                </a:solidFill>
              </a:rPr>
              <a:t>Dienogest</a:t>
            </a:r>
            <a:endParaRPr lang="en-US" sz="3600" b="1" dirty="0">
              <a:solidFill>
                <a:srgbClr val="C00000"/>
              </a:solidFill>
            </a:endParaRPr>
          </a:p>
        </p:txBody>
      </p:sp>
      <p:sp>
        <p:nvSpPr>
          <p:cNvPr id="3" name="Content Placeholder 2">
            <a:extLst>
              <a:ext uri="{FF2B5EF4-FFF2-40B4-BE49-F238E27FC236}">
                <a16:creationId xmlns:a16="http://schemas.microsoft.com/office/drawing/2014/main" id="{11EBCA35-DE80-482A-A5B4-B40034529FE8}"/>
              </a:ext>
            </a:extLst>
          </p:cNvPr>
          <p:cNvSpPr>
            <a:spLocks noGrp="1"/>
          </p:cNvSpPr>
          <p:nvPr>
            <p:ph idx="1"/>
          </p:nvPr>
        </p:nvSpPr>
        <p:spPr>
          <a:xfrm>
            <a:off x="1023731" y="1521248"/>
            <a:ext cx="10515600" cy="4351338"/>
          </a:xfrm>
        </p:spPr>
        <p:txBody>
          <a:bodyPr>
            <a:normAutofit fontScale="92500" lnSpcReduction="10000"/>
          </a:bodyPr>
          <a:lstStyle/>
          <a:p>
            <a:r>
              <a:rPr lang="en-US" sz="2400" dirty="0">
                <a:solidFill>
                  <a:schemeClr val="tx1"/>
                </a:solidFill>
              </a:rPr>
              <a:t>a fourth-generation progestin derived from 19-nortestosterone that binds to PR with </a:t>
            </a:r>
            <a:r>
              <a:rPr lang="en-US" sz="2400" dirty="0">
                <a:solidFill>
                  <a:srgbClr val="7030A0"/>
                </a:solidFill>
              </a:rPr>
              <a:t>high affinity</a:t>
            </a:r>
            <a:r>
              <a:rPr lang="en-US" sz="2400" dirty="0">
                <a:solidFill>
                  <a:schemeClr val="tx1"/>
                </a:solidFill>
              </a:rPr>
              <a:t>.</a:t>
            </a:r>
          </a:p>
          <a:p>
            <a:r>
              <a:rPr lang="en-US" sz="2400" dirty="0">
                <a:solidFill>
                  <a:schemeClr val="tx1"/>
                </a:solidFill>
              </a:rPr>
              <a:t>taken continuously, DNG </a:t>
            </a:r>
            <a:r>
              <a:rPr lang="en-US" sz="2400" dirty="0">
                <a:solidFill>
                  <a:srgbClr val="7030A0"/>
                </a:solidFill>
              </a:rPr>
              <a:t>inhibits systemic gonadotropin </a:t>
            </a:r>
            <a:r>
              <a:rPr lang="en-US" sz="2400" dirty="0">
                <a:solidFill>
                  <a:schemeClr val="tx1"/>
                </a:solidFill>
              </a:rPr>
              <a:t>secretion and has additional </a:t>
            </a:r>
            <a:r>
              <a:rPr lang="en-US" sz="2400" dirty="0">
                <a:solidFill>
                  <a:srgbClr val="7030A0"/>
                </a:solidFill>
              </a:rPr>
              <a:t>antiproliferativ</a:t>
            </a:r>
            <a:r>
              <a:rPr lang="en-US" sz="2400" dirty="0">
                <a:solidFill>
                  <a:schemeClr val="tx1"/>
                </a:solidFill>
              </a:rPr>
              <a:t>e and local </a:t>
            </a:r>
            <a:r>
              <a:rPr lang="en-US" sz="2400" dirty="0">
                <a:solidFill>
                  <a:srgbClr val="7030A0"/>
                </a:solidFill>
              </a:rPr>
              <a:t>anti-inflammatory</a:t>
            </a:r>
            <a:r>
              <a:rPr lang="en-US" sz="2400" dirty="0">
                <a:solidFill>
                  <a:schemeClr val="tx1"/>
                </a:solidFill>
              </a:rPr>
              <a:t> effects on endometrial tissue .</a:t>
            </a:r>
          </a:p>
          <a:p>
            <a:r>
              <a:rPr lang="en-US" sz="2400" dirty="0">
                <a:solidFill>
                  <a:schemeClr val="tx1"/>
                </a:solidFill>
              </a:rPr>
              <a:t> </a:t>
            </a:r>
            <a:r>
              <a:rPr lang="en-US" sz="2400" dirty="0">
                <a:solidFill>
                  <a:srgbClr val="7030A0"/>
                </a:solidFill>
              </a:rPr>
              <a:t>Mild inhibition of ovarian function</a:t>
            </a:r>
            <a:r>
              <a:rPr lang="en-US" sz="2400" dirty="0">
                <a:solidFill>
                  <a:schemeClr val="tx1"/>
                </a:solidFill>
              </a:rPr>
              <a:t>, </a:t>
            </a:r>
            <a:r>
              <a:rPr lang="en-US" sz="2400" dirty="0">
                <a:solidFill>
                  <a:srgbClr val="7030A0"/>
                </a:solidFill>
              </a:rPr>
              <a:t>slight hypoestrogenic </a:t>
            </a:r>
            <a:r>
              <a:rPr lang="en-US" sz="2400" dirty="0">
                <a:solidFill>
                  <a:schemeClr val="tx1"/>
                </a:solidFill>
              </a:rPr>
              <a:t>effects, and it exerts an antiproliferative action on the endometrium.</a:t>
            </a:r>
          </a:p>
          <a:p>
            <a:r>
              <a:rPr lang="en-US" sz="2400" dirty="0">
                <a:solidFill>
                  <a:schemeClr val="tx1"/>
                </a:solidFill>
              </a:rPr>
              <a:t>Cellular </a:t>
            </a:r>
            <a:r>
              <a:rPr lang="en-US" sz="2400" dirty="0">
                <a:solidFill>
                  <a:srgbClr val="7030A0"/>
                </a:solidFill>
              </a:rPr>
              <a:t>proliferation of adenomyotic cells </a:t>
            </a:r>
            <a:r>
              <a:rPr lang="en-US" sz="2400" dirty="0">
                <a:solidFill>
                  <a:schemeClr val="tx1"/>
                </a:solidFill>
              </a:rPr>
              <a:t>is </a:t>
            </a:r>
            <a:r>
              <a:rPr lang="en-US" sz="2400" dirty="0">
                <a:solidFill>
                  <a:srgbClr val="7030A0"/>
                </a:solidFill>
              </a:rPr>
              <a:t>inhibited</a:t>
            </a:r>
            <a:r>
              <a:rPr lang="en-US" sz="2400" dirty="0">
                <a:solidFill>
                  <a:schemeClr val="tx1"/>
                </a:solidFill>
              </a:rPr>
              <a:t>  by inducing </a:t>
            </a:r>
            <a:r>
              <a:rPr lang="en-US" sz="2400" dirty="0">
                <a:solidFill>
                  <a:srgbClr val="7030A0"/>
                </a:solidFill>
              </a:rPr>
              <a:t>apoptotic</a:t>
            </a:r>
            <a:r>
              <a:rPr lang="en-US" sz="2400" dirty="0">
                <a:solidFill>
                  <a:schemeClr val="tx1"/>
                </a:solidFill>
              </a:rPr>
              <a:t> pathways.</a:t>
            </a:r>
          </a:p>
          <a:p>
            <a:r>
              <a:rPr lang="en-US" sz="2400" dirty="0">
                <a:solidFill>
                  <a:schemeClr val="tx1"/>
                </a:solidFill>
              </a:rPr>
              <a:t>Significant </a:t>
            </a:r>
            <a:r>
              <a:rPr lang="en-US" sz="2400" u="sng" dirty="0">
                <a:solidFill>
                  <a:schemeClr val="tx1"/>
                </a:solidFill>
              </a:rPr>
              <a:t>changes in the </a:t>
            </a:r>
            <a:r>
              <a:rPr lang="en-US" sz="2400" u="sng" dirty="0">
                <a:solidFill>
                  <a:srgbClr val="7030A0"/>
                </a:solidFill>
              </a:rPr>
              <a:t>immune system</a:t>
            </a:r>
            <a:r>
              <a:rPr lang="en-US" sz="2400" dirty="0">
                <a:solidFill>
                  <a:schemeClr val="tx1"/>
                </a:solidFill>
              </a:rPr>
              <a:t>, with an </a:t>
            </a:r>
            <a:r>
              <a:rPr lang="en-US" sz="2400" dirty="0">
                <a:solidFill>
                  <a:srgbClr val="7030A0"/>
                </a:solidFill>
              </a:rPr>
              <a:t>increased number of uterine infiltrating NK cells</a:t>
            </a:r>
            <a:r>
              <a:rPr lang="en-US" sz="2400" dirty="0">
                <a:solidFill>
                  <a:schemeClr val="tx1"/>
                </a:solidFill>
              </a:rPr>
              <a:t> in glandular structure of </a:t>
            </a:r>
            <a:r>
              <a:rPr lang="en-US" sz="2400" dirty="0" err="1">
                <a:solidFill>
                  <a:schemeClr val="tx1"/>
                </a:solidFill>
              </a:rPr>
              <a:t>eutopic</a:t>
            </a:r>
            <a:r>
              <a:rPr lang="en-US" sz="2400" dirty="0">
                <a:solidFill>
                  <a:schemeClr val="tx1"/>
                </a:solidFill>
              </a:rPr>
              <a:t> endometrium, a potential </a:t>
            </a:r>
            <a:r>
              <a:rPr lang="en-US" sz="2400" dirty="0">
                <a:solidFill>
                  <a:srgbClr val="7030A0"/>
                </a:solidFill>
              </a:rPr>
              <a:t>beneficial</a:t>
            </a:r>
            <a:r>
              <a:rPr lang="en-US" sz="2400" dirty="0">
                <a:solidFill>
                  <a:schemeClr val="tx1"/>
                </a:solidFill>
              </a:rPr>
              <a:t> effect on </a:t>
            </a:r>
            <a:r>
              <a:rPr lang="en-US" sz="2400" dirty="0">
                <a:solidFill>
                  <a:srgbClr val="7030A0"/>
                </a:solidFill>
              </a:rPr>
              <a:t>embryo implantation, </a:t>
            </a:r>
            <a:r>
              <a:rPr lang="en-US" sz="2400" dirty="0">
                <a:solidFill>
                  <a:schemeClr val="tx1"/>
                </a:solidFill>
              </a:rPr>
              <a:t>(</a:t>
            </a:r>
            <a:r>
              <a:rPr lang="en-US" sz="2400" u="sng" dirty="0">
                <a:solidFill>
                  <a:schemeClr val="tx1"/>
                </a:solidFill>
              </a:rPr>
              <a:t>NK cells </a:t>
            </a:r>
            <a:r>
              <a:rPr lang="en-US" sz="2400" dirty="0">
                <a:solidFill>
                  <a:schemeClr val="tx1"/>
                </a:solidFill>
              </a:rPr>
              <a:t>supports the preparation of uterus for embryo implantation by producing many cytokines.)</a:t>
            </a:r>
          </a:p>
          <a:p>
            <a:r>
              <a:rPr lang="en-US" sz="2400" dirty="0">
                <a:solidFill>
                  <a:schemeClr val="tx1"/>
                </a:solidFill>
              </a:rPr>
              <a:t>Effective in </a:t>
            </a:r>
            <a:r>
              <a:rPr lang="en-US" sz="2400" dirty="0">
                <a:solidFill>
                  <a:srgbClr val="7030A0"/>
                </a:solidFill>
              </a:rPr>
              <a:t>reducing pain score </a:t>
            </a:r>
            <a:r>
              <a:rPr lang="en-US" sz="2400" dirty="0">
                <a:solidFill>
                  <a:schemeClr val="tx1"/>
                </a:solidFill>
              </a:rPr>
              <a:t>scale for dysmenorrhea and pelvic pain.</a:t>
            </a:r>
          </a:p>
          <a:p>
            <a:endParaRPr lang="en-US" sz="2400" dirty="0">
              <a:solidFill>
                <a:schemeClr val="tx1"/>
              </a:solidFill>
            </a:endParaRPr>
          </a:p>
        </p:txBody>
      </p:sp>
    </p:spTree>
    <p:extLst>
      <p:ext uri="{BB962C8B-B14F-4D97-AF65-F5344CB8AC3E}">
        <p14:creationId xmlns:p14="http://schemas.microsoft.com/office/powerpoint/2010/main" val="291027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8B610-D5EF-4670-BF42-51C1E9444369}"/>
              </a:ext>
            </a:extLst>
          </p:cNvPr>
          <p:cNvSpPr>
            <a:spLocks noGrp="1"/>
          </p:cNvSpPr>
          <p:nvPr>
            <p:ph idx="1"/>
          </p:nvPr>
        </p:nvSpPr>
        <p:spPr>
          <a:xfrm>
            <a:off x="838200" y="651164"/>
            <a:ext cx="10515600" cy="5194494"/>
          </a:xfrm>
        </p:spPr>
        <p:txBody>
          <a:bodyPr>
            <a:normAutofit/>
          </a:bodyPr>
          <a:lstStyle/>
          <a:p>
            <a:r>
              <a:rPr lang="en-US" dirty="0">
                <a:solidFill>
                  <a:schemeClr val="tx1"/>
                </a:solidFill>
              </a:rPr>
              <a:t>First pilot study: on DNG: seventeen premenopausal </a:t>
            </a:r>
            <a:r>
              <a:rPr lang="en-US" dirty="0" err="1">
                <a:solidFill>
                  <a:schemeClr val="tx1"/>
                </a:solidFill>
              </a:rPr>
              <a:t>women,symptomatic</a:t>
            </a:r>
            <a:r>
              <a:rPr lang="en-US" dirty="0">
                <a:solidFill>
                  <a:schemeClr val="tx1"/>
                </a:solidFill>
              </a:rPr>
              <a:t> adenomyosis , resulted </a:t>
            </a:r>
            <a:r>
              <a:rPr lang="en-US" b="1" dirty="0">
                <a:solidFill>
                  <a:schemeClr val="tx1"/>
                </a:solidFill>
              </a:rPr>
              <a:t>effective</a:t>
            </a:r>
            <a:r>
              <a:rPr lang="en-US" dirty="0">
                <a:solidFill>
                  <a:schemeClr val="tx1"/>
                </a:solidFill>
              </a:rPr>
              <a:t> in improving </a:t>
            </a:r>
            <a:r>
              <a:rPr lang="en-US" b="1" dirty="0">
                <a:solidFill>
                  <a:schemeClr val="tx1"/>
                </a:solidFill>
              </a:rPr>
              <a:t>pain</a:t>
            </a:r>
            <a:r>
              <a:rPr lang="en-US" dirty="0">
                <a:solidFill>
                  <a:schemeClr val="tx1"/>
                </a:solidFill>
              </a:rPr>
              <a:t>, some more frequent menorrhagia ,worsening of anemia</a:t>
            </a:r>
            <a:endParaRPr lang="en-US" dirty="0">
              <a:solidFill>
                <a:srgbClr val="0070C0"/>
              </a:solidFill>
            </a:endParaRPr>
          </a:p>
          <a:p>
            <a:r>
              <a:rPr lang="en-US" dirty="0">
                <a:solidFill>
                  <a:schemeClr val="tx1"/>
                </a:solidFill>
              </a:rPr>
              <a:t>Another study : </a:t>
            </a:r>
            <a:r>
              <a:rPr lang="en-US" dirty="0">
                <a:solidFill>
                  <a:srgbClr val="7030A0"/>
                </a:solidFill>
              </a:rPr>
              <a:t>long-term</a:t>
            </a:r>
            <a:r>
              <a:rPr lang="en-US" dirty="0">
                <a:solidFill>
                  <a:schemeClr val="tx1"/>
                </a:solidFill>
              </a:rPr>
              <a:t> administration of DNG (52 weeks) :effective in </a:t>
            </a:r>
            <a:r>
              <a:rPr lang="en-US" dirty="0">
                <a:solidFill>
                  <a:srgbClr val="7030A0"/>
                </a:solidFill>
              </a:rPr>
              <a:t>reducing dysmenorrhea</a:t>
            </a:r>
            <a:r>
              <a:rPr lang="en-US" dirty="0">
                <a:solidFill>
                  <a:schemeClr val="tx1"/>
                </a:solidFill>
              </a:rPr>
              <a:t>. improving patients</a:t>
            </a:r>
            <a:r>
              <a:rPr lang="en-US" dirty="0">
                <a:solidFill>
                  <a:srgbClr val="7030A0"/>
                </a:solidFill>
              </a:rPr>
              <a:t>' quality of life</a:t>
            </a:r>
            <a:r>
              <a:rPr lang="en-US" dirty="0">
                <a:solidFill>
                  <a:schemeClr val="tx1"/>
                </a:solidFill>
              </a:rPr>
              <a:t>. common </a:t>
            </a:r>
            <a:r>
              <a:rPr lang="en-US" dirty="0">
                <a:solidFill>
                  <a:srgbClr val="7030A0"/>
                </a:solidFill>
              </a:rPr>
              <a:t>adverse</a:t>
            </a:r>
            <a:r>
              <a:rPr lang="en-US" dirty="0">
                <a:solidFill>
                  <a:schemeClr val="tx1"/>
                </a:solidFill>
              </a:rPr>
              <a:t> reactions included </a:t>
            </a:r>
            <a:r>
              <a:rPr lang="en-US" dirty="0">
                <a:solidFill>
                  <a:srgbClr val="7030A0"/>
                </a:solidFill>
              </a:rPr>
              <a:t>metrorrhagia</a:t>
            </a:r>
            <a:r>
              <a:rPr lang="en-US" dirty="0">
                <a:solidFill>
                  <a:schemeClr val="tx1"/>
                </a:solidFill>
              </a:rPr>
              <a:t> (96.9%) and </a:t>
            </a:r>
            <a:r>
              <a:rPr lang="en-US" dirty="0">
                <a:solidFill>
                  <a:srgbClr val="7030A0"/>
                </a:solidFill>
              </a:rPr>
              <a:t>hot flush</a:t>
            </a:r>
            <a:r>
              <a:rPr lang="en-US" dirty="0">
                <a:solidFill>
                  <a:srgbClr val="0070C0"/>
                </a:solidFill>
              </a:rPr>
              <a:t> </a:t>
            </a:r>
            <a:r>
              <a:rPr lang="en-US" dirty="0">
                <a:solidFill>
                  <a:schemeClr val="tx1"/>
                </a:solidFill>
              </a:rPr>
              <a:t>(7.7%), </a:t>
            </a:r>
            <a:r>
              <a:rPr lang="en-US" u="sng" dirty="0">
                <a:solidFill>
                  <a:schemeClr val="tx1"/>
                </a:solidFill>
              </a:rPr>
              <a:t>bleeding</a:t>
            </a:r>
            <a:r>
              <a:rPr lang="en-US" dirty="0">
                <a:solidFill>
                  <a:schemeClr val="tx1"/>
                </a:solidFill>
              </a:rPr>
              <a:t>, (</a:t>
            </a:r>
            <a:r>
              <a:rPr lang="en-US" dirty="0" err="1">
                <a:solidFill>
                  <a:schemeClr val="tx1"/>
                </a:solidFill>
              </a:rPr>
              <a:t>progestational</a:t>
            </a:r>
            <a:r>
              <a:rPr lang="en-US" dirty="0">
                <a:solidFill>
                  <a:schemeClr val="tx1"/>
                </a:solidFill>
              </a:rPr>
              <a:t> action of DNG on the endometrium), </a:t>
            </a:r>
            <a:r>
              <a:rPr lang="en-US" u="sng" dirty="0">
                <a:solidFill>
                  <a:schemeClr val="tx1"/>
                </a:solidFill>
              </a:rPr>
              <a:t>was tolerable</a:t>
            </a:r>
            <a:r>
              <a:rPr lang="en-US" dirty="0">
                <a:solidFill>
                  <a:schemeClr val="tx1"/>
                </a:solidFill>
              </a:rPr>
              <a:t>.  </a:t>
            </a:r>
          </a:p>
          <a:p>
            <a:r>
              <a:rPr lang="en-US" dirty="0">
                <a:solidFill>
                  <a:schemeClr val="tx1"/>
                </a:solidFill>
              </a:rPr>
              <a:t>Studies the </a:t>
            </a:r>
            <a:r>
              <a:rPr lang="en-US" dirty="0">
                <a:solidFill>
                  <a:srgbClr val="7030A0"/>
                </a:solidFill>
              </a:rPr>
              <a:t>long-term</a:t>
            </a:r>
            <a:r>
              <a:rPr lang="en-US" dirty="0">
                <a:solidFill>
                  <a:schemeClr val="tx1"/>
                </a:solidFill>
              </a:rPr>
              <a:t> treatment ; </a:t>
            </a:r>
            <a:r>
              <a:rPr lang="en-US" dirty="0">
                <a:solidFill>
                  <a:srgbClr val="C00000"/>
                </a:solidFill>
              </a:rPr>
              <a:t>well tolerated, even up to menopause</a:t>
            </a:r>
            <a:r>
              <a:rPr lang="en-US" dirty="0">
                <a:solidFill>
                  <a:schemeClr val="tx1"/>
                </a:solidFill>
              </a:rPr>
              <a:t>, an </a:t>
            </a:r>
            <a:r>
              <a:rPr lang="en-US" dirty="0">
                <a:solidFill>
                  <a:srgbClr val="C00000"/>
                </a:solidFill>
              </a:rPr>
              <a:t>alternative</a:t>
            </a:r>
            <a:r>
              <a:rPr lang="en-US" dirty="0">
                <a:solidFill>
                  <a:schemeClr val="tx1"/>
                </a:solidFill>
              </a:rPr>
              <a:t> to avoid </a:t>
            </a:r>
            <a:r>
              <a:rPr lang="en-US" dirty="0">
                <a:solidFill>
                  <a:srgbClr val="C00000"/>
                </a:solidFill>
              </a:rPr>
              <a:t>hysterectomy</a:t>
            </a:r>
          </a:p>
          <a:p>
            <a:pPr algn="l"/>
            <a:r>
              <a:rPr lang="en-US" sz="1800" b="0" i="0" u="none" strike="noStrike" baseline="0" dirty="0" err="1">
                <a:solidFill>
                  <a:srgbClr val="0070C0"/>
                </a:solidFill>
                <a:latin typeface="STIX-Regular"/>
              </a:rPr>
              <a:t>Neriishi</a:t>
            </a:r>
            <a:r>
              <a:rPr lang="en-US" sz="1800" b="0" i="0" u="none" strike="noStrike" baseline="0" dirty="0">
                <a:solidFill>
                  <a:srgbClr val="0070C0"/>
                </a:solidFill>
                <a:latin typeface="STIX-Regular"/>
              </a:rPr>
              <a:t> K, Hirata T, Fukuda S, Izumi G, Nakazawa A, Yamamoto N, et al. Long-term </a:t>
            </a:r>
            <a:r>
              <a:rPr lang="en-US" sz="1800" b="0" i="0" u="none" strike="noStrike" baseline="0" dirty="0" err="1">
                <a:solidFill>
                  <a:srgbClr val="0070C0"/>
                </a:solidFill>
                <a:latin typeface="STIX-Regular"/>
              </a:rPr>
              <a:t>dienogest</a:t>
            </a:r>
            <a:r>
              <a:rPr lang="en-US" sz="1800" b="0" i="0" u="none" strike="noStrike" baseline="0" dirty="0">
                <a:solidFill>
                  <a:srgbClr val="0070C0"/>
                </a:solidFill>
                <a:latin typeface="STIX-Regular"/>
              </a:rPr>
              <a:t> administration in patients with symptomatic adenomyosis. J </a:t>
            </a:r>
            <a:r>
              <a:rPr lang="en-US" sz="1800" b="0" i="0" u="none" strike="noStrike" baseline="0" dirty="0" err="1">
                <a:solidFill>
                  <a:srgbClr val="0070C0"/>
                </a:solidFill>
                <a:latin typeface="STIX-Regular"/>
              </a:rPr>
              <a:t>Obstet</a:t>
            </a:r>
            <a:r>
              <a:rPr lang="en-US" sz="1800" b="0" i="0" u="none" strike="noStrike" baseline="0" dirty="0">
                <a:solidFill>
                  <a:srgbClr val="0070C0"/>
                </a:solidFill>
                <a:latin typeface="STIX-Regular"/>
              </a:rPr>
              <a:t> </a:t>
            </a:r>
            <a:r>
              <a:rPr lang="en-US" sz="1800" b="0" i="0" u="none" strike="noStrike" baseline="0" dirty="0" err="1">
                <a:solidFill>
                  <a:srgbClr val="0070C0"/>
                </a:solidFill>
                <a:latin typeface="STIX-Regular"/>
              </a:rPr>
              <a:t>Gynaecol</a:t>
            </a:r>
            <a:r>
              <a:rPr lang="en-US" sz="1800" b="0" i="0" u="none" strike="noStrike" baseline="0" dirty="0">
                <a:solidFill>
                  <a:srgbClr val="0070C0"/>
                </a:solidFill>
                <a:latin typeface="STIX-Regular"/>
              </a:rPr>
              <a:t> Res. 2018;44(8):1439–44.</a:t>
            </a:r>
          </a:p>
          <a:p>
            <a:pPr algn="l"/>
            <a:r>
              <a:rPr lang="en-US" sz="1800" b="0" i="0" u="none" strike="noStrike" baseline="0" dirty="0" err="1">
                <a:solidFill>
                  <a:srgbClr val="0070C0"/>
                </a:solidFill>
                <a:latin typeface="STIX-Regular"/>
              </a:rPr>
              <a:t>Osuga</a:t>
            </a:r>
            <a:r>
              <a:rPr lang="en-US" sz="1800" b="0" i="0" u="none" strike="noStrike" baseline="0" dirty="0">
                <a:solidFill>
                  <a:srgbClr val="0070C0"/>
                </a:solidFill>
                <a:latin typeface="STIX-Regular"/>
              </a:rPr>
              <a:t> Y, Watanabe M, Hagino A. Long-term use of </a:t>
            </a:r>
            <a:r>
              <a:rPr lang="en-US" sz="1800" b="0" i="0" u="none" strike="noStrike" baseline="0" dirty="0" err="1">
                <a:solidFill>
                  <a:srgbClr val="0070C0"/>
                </a:solidFill>
                <a:latin typeface="STIX-Regular"/>
              </a:rPr>
              <a:t>dienogest</a:t>
            </a:r>
            <a:r>
              <a:rPr lang="en-US" sz="1800" dirty="0">
                <a:solidFill>
                  <a:srgbClr val="0070C0"/>
                </a:solidFill>
                <a:latin typeface="STIX-Regular"/>
              </a:rPr>
              <a:t> </a:t>
            </a:r>
            <a:r>
              <a:rPr lang="en-US" sz="1800" b="0" i="0" u="none" strike="noStrike" baseline="0" dirty="0">
                <a:solidFill>
                  <a:srgbClr val="0070C0"/>
                </a:solidFill>
                <a:latin typeface="STIX-Regular"/>
              </a:rPr>
              <a:t>in the treatment of painful symptoms in adenomyosis. J </a:t>
            </a:r>
            <a:r>
              <a:rPr lang="en-US" sz="1800" b="0" i="0" u="none" strike="noStrike" baseline="0" dirty="0" err="1">
                <a:solidFill>
                  <a:srgbClr val="0070C0"/>
                </a:solidFill>
                <a:latin typeface="STIX-Regular"/>
              </a:rPr>
              <a:t>Obstet</a:t>
            </a:r>
            <a:r>
              <a:rPr lang="en-US" sz="1800" dirty="0">
                <a:solidFill>
                  <a:srgbClr val="0070C0"/>
                </a:solidFill>
                <a:latin typeface="STIX-Regular"/>
              </a:rPr>
              <a:t> </a:t>
            </a:r>
            <a:r>
              <a:rPr lang="en-US" sz="1800" b="0" i="0" u="none" strike="noStrike" baseline="0" dirty="0" err="1">
                <a:solidFill>
                  <a:srgbClr val="0070C0"/>
                </a:solidFill>
                <a:latin typeface="STIX-Regular"/>
              </a:rPr>
              <a:t>Gynaecol</a:t>
            </a:r>
            <a:r>
              <a:rPr lang="en-US" sz="1800" b="0" i="0" u="none" strike="noStrike" baseline="0" dirty="0">
                <a:solidFill>
                  <a:srgbClr val="0070C0"/>
                </a:solidFill>
                <a:latin typeface="STIX-Regular"/>
              </a:rPr>
              <a:t> Res. 2017;43(9):1441–8.</a:t>
            </a:r>
            <a:endParaRPr lang="en-US" dirty="0">
              <a:solidFill>
                <a:srgbClr val="0070C0"/>
              </a:solidFill>
            </a:endParaRPr>
          </a:p>
          <a:p>
            <a:endParaRPr lang="en-US" sz="2000" dirty="0">
              <a:solidFill>
                <a:schemeClr val="accent1"/>
              </a:solidFill>
            </a:endParaRPr>
          </a:p>
          <a:p>
            <a:pPr marL="0" indent="0">
              <a:buNone/>
            </a:pPr>
            <a:endParaRPr lang="en-US" sz="2000" dirty="0">
              <a:solidFill>
                <a:schemeClr val="accent1"/>
              </a:solidFill>
            </a:endParaRPr>
          </a:p>
        </p:txBody>
      </p:sp>
    </p:spTree>
    <p:extLst>
      <p:ext uri="{BB962C8B-B14F-4D97-AF65-F5344CB8AC3E}">
        <p14:creationId xmlns:p14="http://schemas.microsoft.com/office/powerpoint/2010/main" val="57028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4E44AB-27DB-4445-9E7F-E30CE79BBBE9}"/>
              </a:ext>
            </a:extLst>
          </p:cNvPr>
          <p:cNvPicPr>
            <a:picLocks noGrp="1" noChangeAspect="1"/>
          </p:cNvPicPr>
          <p:nvPr>
            <p:ph idx="1"/>
          </p:nvPr>
        </p:nvPicPr>
        <p:blipFill>
          <a:blip r:embed="rId2"/>
          <a:stretch>
            <a:fillRect/>
          </a:stretch>
        </p:blipFill>
        <p:spPr>
          <a:xfrm>
            <a:off x="1560745" y="591271"/>
            <a:ext cx="8077200" cy="5675457"/>
          </a:xfrm>
          <a:prstGeom prst="rect">
            <a:avLst/>
          </a:prstGeom>
        </p:spPr>
      </p:pic>
    </p:spTree>
    <p:extLst>
      <p:ext uri="{BB962C8B-B14F-4D97-AF65-F5344CB8AC3E}">
        <p14:creationId xmlns:p14="http://schemas.microsoft.com/office/powerpoint/2010/main" val="7002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E5AB5-EE09-4C7B-8945-6273237191F4}"/>
              </a:ext>
            </a:extLst>
          </p:cNvPr>
          <p:cNvSpPr>
            <a:spLocks noGrp="1"/>
          </p:cNvSpPr>
          <p:nvPr>
            <p:ph idx="1"/>
          </p:nvPr>
        </p:nvSpPr>
        <p:spPr>
          <a:xfrm>
            <a:off x="838200" y="950118"/>
            <a:ext cx="10515600" cy="5761327"/>
          </a:xfrm>
        </p:spPr>
        <p:txBody>
          <a:bodyPr>
            <a:normAutofit/>
          </a:bodyPr>
          <a:lstStyle/>
          <a:p>
            <a:pPr marL="342900" indent="-342900">
              <a:buFont typeface="Arial" panose="020B0604020202020204" pitchFamily="34" charset="0"/>
              <a:buChar char="•"/>
            </a:pPr>
            <a:r>
              <a:rPr lang="en-US" sz="2400" dirty="0">
                <a:solidFill>
                  <a:schemeClr val="tx1"/>
                </a:solidFill>
              </a:rPr>
              <a:t>LNG-IUS and DNG </a:t>
            </a:r>
            <a:r>
              <a:rPr lang="en-US" sz="2400" dirty="0">
                <a:solidFill>
                  <a:srgbClr val="C00000"/>
                </a:solidFill>
              </a:rPr>
              <a:t>comparably</a:t>
            </a:r>
            <a:r>
              <a:rPr lang="en-US" sz="2400" dirty="0">
                <a:solidFill>
                  <a:schemeClr val="tx1"/>
                </a:solidFill>
              </a:rPr>
              <a:t> reduced </a:t>
            </a:r>
            <a:r>
              <a:rPr lang="en-US" sz="2400" dirty="0">
                <a:solidFill>
                  <a:srgbClr val="C00000"/>
                </a:solidFill>
              </a:rPr>
              <a:t>pain</a:t>
            </a:r>
            <a:r>
              <a:rPr lang="en-US" sz="2400" dirty="0">
                <a:solidFill>
                  <a:schemeClr val="tx1"/>
                </a:solidFill>
              </a:rPr>
              <a:t> in adenomyosis.</a:t>
            </a:r>
          </a:p>
          <a:p>
            <a:pPr marL="342900" indent="-342900">
              <a:buFont typeface="Arial" panose="020B0604020202020204" pitchFamily="34" charset="0"/>
              <a:buChar char="•"/>
            </a:pPr>
            <a:r>
              <a:rPr lang="en-US" sz="2400" dirty="0">
                <a:solidFill>
                  <a:schemeClr val="tx1"/>
                </a:solidFill>
              </a:rPr>
              <a:t>The </a:t>
            </a:r>
            <a:r>
              <a:rPr lang="en-US" sz="2400" dirty="0">
                <a:solidFill>
                  <a:srgbClr val="7030A0"/>
                </a:solidFill>
              </a:rPr>
              <a:t>days of bleeding </a:t>
            </a:r>
            <a:r>
              <a:rPr lang="en-US" sz="2400" dirty="0">
                <a:solidFill>
                  <a:schemeClr val="tx1"/>
                </a:solidFill>
              </a:rPr>
              <a:t>after 12 months with </a:t>
            </a:r>
            <a:r>
              <a:rPr lang="en-US" sz="2400" dirty="0">
                <a:solidFill>
                  <a:srgbClr val="7030A0"/>
                </a:solidFill>
              </a:rPr>
              <a:t>DNG</a:t>
            </a:r>
            <a:r>
              <a:rPr lang="en-US" sz="2400" dirty="0">
                <a:solidFill>
                  <a:schemeClr val="tx1"/>
                </a:solidFill>
              </a:rPr>
              <a:t> were </a:t>
            </a:r>
            <a:r>
              <a:rPr lang="en-US" sz="2400" dirty="0">
                <a:solidFill>
                  <a:srgbClr val="7030A0"/>
                </a:solidFill>
              </a:rPr>
              <a:t>significantly decreased </a:t>
            </a:r>
            <a:r>
              <a:rPr lang="en-US" sz="2400" dirty="0">
                <a:solidFill>
                  <a:schemeClr val="tx1"/>
                </a:solidFill>
              </a:rPr>
              <a:t>compared to those with LNG-IUS. </a:t>
            </a:r>
          </a:p>
          <a:p>
            <a:pPr marL="342900" indent="-342900">
              <a:buFont typeface="Arial" panose="020B0604020202020204" pitchFamily="34" charset="0"/>
              <a:buChar char="•"/>
            </a:pPr>
            <a:r>
              <a:rPr lang="en-US" sz="2400" b="1" u="sng" dirty="0">
                <a:solidFill>
                  <a:schemeClr val="tx1"/>
                </a:solidFill>
              </a:rPr>
              <a:t>Conclusions</a:t>
            </a:r>
            <a:r>
              <a:rPr lang="en-US" sz="2400" dirty="0">
                <a:solidFill>
                  <a:srgbClr val="C00000"/>
                </a:solidFill>
              </a:rPr>
              <a:t>: LNG-IUS and DNG </a:t>
            </a:r>
            <a:r>
              <a:rPr lang="en-US" sz="2400" dirty="0">
                <a:solidFill>
                  <a:schemeClr val="tx1"/>
                </a:solidFill>
              </a:rPr>
              <a:t>could be </a:t>
            </a:r>
            <a:r>
              <a:rPr lang="en-US" sz="2400" dirty="0">
                <a:solidFill>
                  <a:srgbClr val="C00000"/>
                </a:solidFill>
              </a:rPr>
              <a:t>useful for long-term </a:t>
            </a:r>
            <a:r>
              <a:rPr lang="en-US" sz="2400" dirty="0">
                <a:solidFill>
                  <a:schemeClr val="tx1"/>
                </a:solidFill>
              </a:rPr>
              <a:t>management of adenomyosis. In terms of </a:t>
            </a:r>
            <a:r>
              <a:rPr lang="en-US" sz="2400" u="sng" dirty="0">
                <a:solidFill>
                  <a:srgbClr val="7030A0"/>
                </a:solidFill>
              </a:rPr>
              <a:t>durations of uterine bleeding</a:t>
            </a:r>
            <a:r>
              <a:rPr lang="en-US" sz="2400" dirty="0">
                <a:solidFill>
                  <a:srgbClr val="7030A0"/>
                </a:solidFill>
              </a:rPr>
              <a:t>, DNG was superior </a:t>
            </a:r>
            <a:r>
              <a:rPr lang="en-US" sz="2400" dirty="0">
                <a:solidFill>
                  <a:schemeClr val="tx1"/>
                </a:solidFill>
              </a:rPr>
              <a:t>to LNG-IUS for 6 years</a:t>
            </a:r>
          </a:p>
          <a:p>
            <a:pPr marL="342900" indent="-3429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39396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A83A-CF40-4B22-A855-C44D3EDC783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E5DB80C-1C8C-467D-BE36-23CD1E38DB2C}"/>
              </a:ext>
            </a:extLst>
          </p:cNvPr>
          <p:cNvPicPr>
            <a:picLocks noGrp="1" noChangeAspect="1"/>
          </p:cNvPicPr>
          <p:nvPr>
            <p:ph idx="1"/>
          </p:nvPr>
        </p:nvPicPr>
        <p:blipFill>
          <a:blip r:embed="rId2"/>
          <a:stretch>
            <a:fillRect/>
          </a:stretch>
        </p:blipFill>
        <p:spPr>
          <a:xfrm>
            <a:off x="581891" y="365125"/>
            <a:ext cx="8880764" cy="5811838"/>
          </a:xfrm>
          <a:prstGeom prst="rect">
            <a:avLst/>
          </a:prstGeom>
        </p:spPr>
      </p:pic>
    </p:spTree>
    <p:extLst>
      <p:ext uri="{BB962C8B-B14F-4D97-AF65-F5344CB8AC3E}">
        <p14:creationId xmlns:p14="http://schemas.microsoft.com/office/powerpoint/2010/main" val="307961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CCE48-7CD8-49AD-8241-0768D0C919D3}"/>
              </a:ext>
            </a:extLst>
          </p:cNvPr>
          <p:cNvSpPr>
            <a:spLocks noGrp="1"/>
          </p:cNvSpPr>
          <p:nvPr>
            <p:ph idx="1"/>
          </p:nvPr>
        </p:nvSpPr>
        <p:spPr>
          <a:xfrm>
            <a:off x="547254" y="800388"/>
            <a:ext cx="10515600" cy="6057612"/>
          </a:xfrm>
        </p:spPr>
        <p:txBody>
          <a:bodyPr>
            <a:normAutofit/>
          </a:bodyPr>
          <a:lstStyle/>
          <a:p>
            <a:r>
              <a:rPr lang="en-US" dirty="0">
                <a:solidFill>
                  <a:srgbClr val="C00000"/>
                </a:solidFill>
              </a:rPr>
              <a:t>Pain</a:t>
            </a:r>
            <a:r>
              <a:rPr lang="en-US" dirty="0">
                <a:solidFill>
                  <a:schemeClr val="tx1"/>
                </a:solidFill>
              </a:rPr>
              <a:t>: significantly </a:t>
            </a:r>
            <a:r>
              <a:rPr lang="en-US" dirty="0">
                <a:solidFill>
                  <a:srgbClr val="C00000"/>
                </a:solidFill>
              </a:rPr>
              <a:t>decreased in both </a:t>
            </a:r>
            <a:r>
              <a:rPr lang="en-US" dirty="0">
                <a:solidFill>
                  <a:schemeClr val="tx1"/>
                </a:solidFill>
              </a:rPr>
              <a:t>groups</a:t>
            </a:r>
          </a:p>
          <a:p>
            <a:r>
              <a:rPr lang="en-US" dirty="0">
                <a:solidFill>
                  <a:srgbClr val="7030A0"/>
                </a:solidFill>
              </a:rPr>
              <a:t>Decreased</a:t>
            </a:r>
            <a:r>
              <a:rPr lang="en-US" dirty="0">
                <a:solidFill>
                  <a:schemeClr val="tx1"/>
                </a:solidFill>
              </a:rPr>
              <a:t> rate was </a:t>
            </a:r>
            <a:r>
              <a:rPr lang="en-US" u="sng" dirty="0">
                <a:solidFill>
                  <a:srgbClr val="7030A0"/>
                </a:solidFill>
              </a:rPr>
              <a:t>more pronounced </a:t>
            </a:r>
            <a:r>
              <a:rPr lang="en-US" u="sng" dirty="0">
                <a:solidFill>
                  <a:schemeClr val="tx1"/>
                </a:solidFill>
              </a:rPr>
              <a:t>in the </a:t>
            </a:r>
            <a:r>
              <a:rPr lang="en-US" u="sng" dirty="0" err="1">
                <a:solidFill>
                  <a:srgbClr val="7030A0"/>
                </a:solidFill>
              </a:rPr>
              <a:t>dienogest</a:t>
            </a:r>
            <a:r>
              <a:rPr lang="en-US" u="sng" dirty="0">
                <a:solidFill>
                  <a:schemeClr val="tx1"/>
                </a:solidFill>
              </a:rPr>
              <a:t> </a:t>
            </a:r>
            <a:r>
              <a:rPr lang="en-US" dirty="0">
                <a:solidFill>
                  <a:schemeClr val="tx1"/>
                </a:solidFill>
              </a:rPr>
              <a:t>group (3.21 ± 1.18) in comparison with the COCs group (4.92 ± 1.22). </a:t>
            </a:r>
          </a:p>
          <a:p>
            <a:r>
              <a:rPr lang="en-US" dirty="0">
                <a:solidFill>
                  <a:srgbClr val="7030A0"/>
                </a:solidFill>
              </a:rPr>
              <a:t>Bleeding</a:t>
            </a:r>
            <a:r>
              <a:rPr lang="en-US" dirty="0">
                <a:solidFill>
                  <a:schemeClr val="tx1"/>
                </a:solidFill>
              </a:rPr>
              <a:t> pattern was improved greatly; </a:t>
            </a:r>
            <a:r>
              <a:rPr lang="en-US" dirty="0">
                <a:solidFill>
                  <a:srgbClr val="7030A0"/>
                </a:solidFill>
              </a:rPr>
              <a:t>uterine volume </a:t>
            </a:r>
            <a:r>
              <a:rPr lang="en-US" dirty="0">
                <a:solidFill>
                  <a:schemeClr val="tx1"/>
                </a:solidFill>
              </a:rPr>
              <a:t>decreased significantly in the </a:t>
            </a:r>
            <a:r>
              <a:rPr lang="en-US" dirty="0" err="1">
                <a:solidFill>
                  <a:srgbClr val="7030A0"/>
                </a:solidFill>
              </a:rPr>
              <a:t>dienogest</a:t>
            </a:r>
            <a:r>
              <a:rPr lang="en-US" dirty="0">
                <a:solidFill>
                  <a:schemeClr val="tx1"/>
                </a:solidFill>
              </a:rPr>
              <a:t> group. </a:t>
            </a:r>
          </a:p>
          <a:p>
            <a:r>
              <a:rPr lang="en-US" dirty="0">
                <a:solidFill>
                  <a:schemeClr val="tx1"/>
                </a:solidFill>
              </a:rPr>
              <a:t>Conclusion:</a:t>
            </a:r>
          </a:p>
          <a:p>
            <a:r>
              <a:rPr lang="en-US" dirty="0" err="1">
                <a:solidFill>
                  <a:schemeClr val="tx1"/>
                </a:solidFill>
              </a:rPr>
              <a:t>Dienogest</a:t>
            </a:r>
            <a:r>
              <a:rPr lang="en-US" dirty="0">
                <a:solidFill>
                  <a:schemeClr val="tx1"/>
                </a:solidFill>
              </a:rPr>
              <a:t> and COCs are effective in treating adenomyosis-associated symptoms after 6 months of use but </a:t>
            </a:r>
            <a:r>
              <a:rPr lang="en-US" dirty="0" err="1">
                <a:solidFill>
                  <a:srgbClr val="C00000"/>
                </a:solidFill>
              </a:rPr>
              <a:t>dienogest</a:t>
            </a:r>
            <a:r>
              <a:rPr lang="en-US" dirty="0">
                <a:solidFill>
                  <a:srgbClr val="C00000"/>
                </a:solidFill>
              </a:rPr>
              <a:t> is more effective</a:t>
            </a:r>
            <a:r>
              <a:rPr lang="en-US" dirty="0">
                <a:solidFill>
                  <a:schemeClr val="tx1"/>
                </a:solidFill>
              </a:rPr>
              <a:t>. The decrease in uterine volume and uterine artery blood flow may be the cause of the treatment effect. </a:t>
            </a:r>
          </a:p>
          <a:p>
            <a:r>
              <a:rPr lang="en-US" sz="2000" dirty="0" err="1">
                <a:solidFill>
                  <a:srgbClr val="0070C0"/>
                </a:solidFill>
              </a:rPr>
              <a:t>Hassanin</a:t>
            </a:r>
            <a:r>
              <a:rPr lang="en-US" sz="2000" dirty="0">
                <a:solidFill>
                  <a:srgbClr val="0070C0"/>
                </a:solidFill>
              </a:rPr>
              <a:t>, A.I., Youssef, A.A., Yousef, A.M. and Ali, M.K., 2021. Comparison of </a:t>
            </a:r>
            <a:r>
              <a:rPr lang="en-US" sz="2000" dirty="0" err="1">
                <a:solidFill>
                  <a:srgbClr val="0070C0"/>
                </a:solidFill>
              </a:rPr>
              <a:t>dienogest</a:t>
            </a:r>
            <a:r>
              <a:rPr lang="en-US" sz="2000" dirty="0">
                <a:solidFill>
                  <a:srgbClr val="0070C0"/>
                </a:solidFill>
              </a:rPr>
              <a:t> versus combined oral contraceptive pills in the treatment of women with adenomyosis: A randomized clinical trial. </a:t>
            </a:r>
            <a:r>
              <a:rPr lang="en-US" sz="2000" i="1" dirty="0">
                <a:solidFill>
                  <a:srgbClr val="0070C0"/>
                </a:solidFill>
              </a:rPr>
              <a:t>International Journal of Gynecology &amp; Obstetrics</a:t>
            </a:r>
            <a:r>
              <a:rPr lang="en-US" sz="2000" dirty="0">
                <a:solidFill>
                  <a:srgbClr val="0070C0"/>
                </a:solidFill>
              </a:rPr>
              <a:t>, </a:t>
            </a:r>
            <a:r>
              <a:rPr lang="en-US" sz="2000" i="1" dirty="0">
                <a:solidFill>
                  <a:srgbClr val="0070C0"/>
                </a:solidFill>
              </a:rPr>
              <a:t>154</a:t>
            </a:r>
            <a:r>
              <a:rPr lang="en-US" sz="2000" dirty="0">
                <a:solidFill>
                  <a:srgbClr val="0070C0"/>
                </a:solidFill>
              </a:rPr>
              <a:t>(2), pp.263-269</a:t>
            </a:r>
            <a:r>
              <a:rPr lang="en-US" sz="2000" dirty="0">
                <a:solidFill>
                  <a:schemeClr val="accent1"/>
                </a:solidFill>
              </a:rPr>
              <a:t>.</a:t>
            </a:r>
          </a:p>
        </p:txBody>
      </p:sp>
    </p:spTree>
    <p:extLst>
      <p:ext uri="{BB962C8B-B14F-4D97-AF65-F5344CB8AC3E}">
        <p14:creationId xmlns:p14="http://schemas.microsoft.com/office/powerpoint/2010/main" val="95050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897985-A5AB-44CF-ABF7-5B576408ABCB}"/>
              </a:ext>
            </a:extLst>
          </p:cNvPr>
          <p:cNvPicPr>
            <a:picLocks noGrp="1" noChangeAspect="1"/>
          </p:cNvPicPr>
          <p:nvPr>
            <p:ph idx="1"/>
          </p:nvPr>
        </p:nvPicPr>
        <p:blipFill>
          <a:blip r:embed="rId2"/>
          <a:stretch>
            <a:fillRect/>
          </a:stretch>
        </p:blipFill>
        <p:spPr>
          <a:xfrm>
            <a:off x="1357745" y="748145"/>
            <a:ext cx="9240982" cy="5428818"/>
          </a:xfrm>
          <a:prstGeom prst="rect">
            <a:avLst/>
          </a:prstGeom>
        </p:spPr>
      </p:pic>
    </p:spTree>
    <p:extLst>
      <p:ext uri="{BB962C8B-B14F-4D97-AF65-F5344CB8AC3E}">
        <p14:creationId xmlns:p14="http://schemas.microsoft.com/office/powerpoint/2010/main" val="319473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21ACE-E206-42A2-8973-31A2565F46F1}"/>
              </a:ext>
            </a:extLst>
          </p:cNvPr>
          <p:cNvSpPr>
            <a:spLocks noGrp="1"/>
          </p:cNvSpPr>
          <p:nvPr>
            <p:ph idx="1"/>
          </p:nvPr>
        </p:nvSpPr>
        <p:spPr>
          <a:xfrm>
            <a:off x="838200" y="872836"/>
            <a:ext cx="10515600" cy="4731833"/>
          </a:xfrm>
        </p:spPr>
        <p:txBody>
          <a:bodyPr>
            <a:normAutofit/>
          </a:bodyPr>
          <a:lstStyle/>
          <a:p>
            <a:endParaRPr lang="en-US" dirty="0">
              <a:solidFill>
                <a:schemeClr val="accent1"/>
              </a:solidFill>
            </a:endParaRPr>
          </a:p>
          <a:p>
            <a:r>
              <a:rPr lang="en-US" sz="2400" dirty="0">
                <a:solidFill>
                  <a:schemeClr val="tx1"/>
                </a:solidFill>
              </a:rPr>
              <a:t>The comparison </a:t>
            </a:r>
            <a:r>
              <a:rPr lang="en-US" sz="2400" dirty="0">
                <a:solidFill>
                  <a:srgbClr val="7030A0"/>
                </a:solidFill>
              </a:rPr>
              <a:t>DNG and GnRH analogues </a:t>
            </a:r>
            <a:r>
              <a:rPr lang="en-US" sz="2400" dirty="0">
                <a:solidFill>
                  <a:schemeClr val="tx1"/>
                </a:solidFill>
              </a:rPr>
              <a:t>showed </a:t>
            </a:r>
            <a:r>
              <a:rPr lang="en-US" sz="2400" dirty="0">
                <a:solidFill>
                  <a:srgbClr val="7030A0"/>
                </a:solidFill>
              </a:rPr>
              <a:t>no differenc</a:t>
            </a:r>
            <a:r>
              <a:rPr lang="en-US" sz="2400" dirty="0">
                <a:solidFill>
                  <a:schemeClr val="tx1"/>
                </a:solidFill>
              </a:rPr>
              <a:t>e in terms of pelvic </a:t>
            </a:r>
            <a:r>
              <a:rPr lang="en-US" sz="2400" dirty="0">
                <a:solidFill>
                  <a:srgbClr val="7030A0"/>
                </a:solidFill>
              </a:rPr>
              <a:t>pain</a:t>
            </a:r>
            <a:r>
              <a:rPr lang="en-US" sz="2400" dirty="0">
                <a:solidFill>
                  <a:schemeClr val="tx1"/>
                </a:solidFill>
              </a:rPr>
              <a:t> reduction, as both were </a:t>
            </a:r>
            <a:r>
              <a:rPr lang="en-US" sz="2400" dirty="0">
                <a:solidFill>
                  <a:srgbClr val="7030A0"/>
                </a:solidFill>
              </a:rPr>
              <a:t>effective</a:t>
            </a:r>
            <a:r>
              <a:rPr lang="en-US" sz="2400" dirty="0">
                <a:solidFill>
                  <a:schemeClr val="tx1"/>
                </a:solidFill>
              </a:rPr>
              <a:t> in pain control. However, four months of treatment with </a:t>
            </a:r>
            <a:r>
              <a:rPr lang="en-US" sz="2400" dirty="0">
                <a:solidFill>
                  <a:srgbClr val="C00000"/>
                </a:solidFill>
              </a:rPr>
              <a:t>GnRH analogues induced a greater reduction of AUB </a:t>
            </a:r>
            <a:r>
              <a:rPr lang="en-US" sz="2400" dirty="0">
                <a:solidFill>
                  <a:schemeClr val="tx1"/>
                </a:solidFill>
              </a:rPr>
              <a:t>symptoms and </a:t>
            </a:r>
            <a:r>
              <a:rPr lang="en-US" sz="2400" dirty="0">
                <a:solidFill>
                  <a:srgbClr val="C00000"/>
                </a:solidFill>
              </a:rPr>
              <a:t>uterine volume </a:t>
            </a:r>
            <a:r>
              <a:rPr lang="en-US" sz="2400" dirty="0">
                <a:solidFill>
                  <a:schemeClr val="tx1"/>
                </a:solidFill>
              </a:rPr>
              <a:t>evaluated by ultrasound</a:t>
            </a:r>
          </a:p>
          <a:p>
            <a:endParaRPr lang="en-US" sz="2400" u="sng" dirty="0">
              <a:solidFill>
                <a:schemeClr val="tx1"/>
              </a:solidFill>
            </a:endParaRPr>
          </a:p>
          <a:p>
            <a:r>
              <a:rPr lang="en-US" sz="2400" u="sng" dirty="0" err="1">
                <a:solidFill>
                  <a:schemeClr val="tx1"/>
                </a:solidFill>
              </a:rPr>
              <a:t>Dienogest</a:t>
            </a:r>
            <a:r>
              <a:rPr lang="en-US" sz="2400" dirty="0">
                <a:solidFill>
                  <a:schemeClr val="tx1"/>
                </a:solidFill>
              </a:rPr>
              <a:t> effectively alleviates the </a:t>
            </a:r>
            <a:r>
              <a:rPr lang="en-US" sz="2400" u="sng" dirty="0">
                <a:solidFill>
                  <a:schemeClr val="tx1"/>
                </a:solidFill>
              </a:rPr>
              <a:t>symptoms</a:t>
            </a:r>
            <a:r>
              <a:rPr lang="en-US" sz="2400" dirty="0">
                <a:solidFill>
                  <a:schemeClr val="tx1"/>
                </a:solidFill>
              </a:rPr>
              <a:t> of dysmenorrhea, but </a:t>
            </a:r>
            <a:r>
              <a:rPr lang="en-US" sz="2400" dirty="0">
                <a:solidFill>
                  <a:srgbClr val="C00000"/>
                </a:solidFill>
              </a:rPr>
              <a:t>GnRH-a is more effective </a:t>
            </a:r>
            <a:r>
              <a:rPr lang="en-US" sz="2400" dirty="0">
                <a:solidFill>
                  <a:schemeClr val="tx1"/>
                </a:solidFill>
              </a:rPr>
              <a:t>in improving </a:t>
            </a:r>
            <a:r>
              <a:rPr lang="en-US" sz="2400" dirty="0">
                <a:solidFill>
                  <a:srgbClr val="C00000"/>
                </a:solidFill>
              </a:rPr>
              <a:t>anemia</a:t>
            </a:r>
            <a:r>
              <a:rPr lang="en-US" sz="2400" dirty="0">
                <a:solidFill>
                  <a:schemeClr val="tx1"/>
                </a:solidFill>
              </a:rPr>
              <a:t> and reducing the </a:t>
            </a:r>
            <a:r>
              <a:rPr lang="en-US" sz="2400" dirty="0">
                <a:solidFill>
                  <a:srgbClr val="C00000"/>
                </a:solidFill>
              </a:rPr>
              <a:t>uterine volume </a:t>
            </a:r>
            <a:r>
              <a:rPr lang="en-US" sz="2400" dirty="0">
                <a:solidFill>
                  <a:schemeClr val="tx1"/>
                </a:solidFill>
              </a:rPr>
              <a:t>in patients with adenomyosis</a:t>
            </a:r>
            <a:r>
              <a:rPr lang="en-US" dirty="0"/>
              <a:t>. </a:t>
            </a:r>
            <a:endParaRPr lang="en-US" sz="2200" dirty="0">
              <a:solidFill>
                <a:schemeClr val="accent1"/>
              </a:solidFill>
            </a:endParaRPr>
          </a:p>
          <a:p>
            <a:r>
              <a:rPr lang="en-US" sz="2000" dirty="0" err="1">
                <a:solidFill>
                  <a:srgbClr val="0070C0"/>
                </a:solidFill>
              </a:rPr>
              <a:t>Miaomiao</a:t>
            </a:r>
            <a:r>
              <a:rPr lang="en-US" sz="2000" dirty="0">
                <a:solidFill>
                  <a:srgbClr val="0070C0"/>
                </a:solidFill>
              </a:rPr>
              <a:t> Ji, Ming Yuan, </a:t>
            </a:r>
            <a:r>
              <a:rPr lang="en-US" sz="2000" dirty="0" err="1">
                <a:solidFill>
                  <a:srgbClr val="0070C0"/>
                </a:solidFill>
              </a:rPr>
              <a:t>Xue</a:t>
            </a:r>
            <a:r>
              <a:rPr lang="en-US" sz="2000" dirty="0">
                <a:solidFill>
                  <a:srgbClr val="0070C0"/>
                </a:solidFill>
              </a:rPr>
              <a:t> Jiao, </a:t>
            </a:r>
            <a:r>
              <a:rPr lang="en-US" sz="2000" dirty="0" err="1">
                <a:solidFill>
                  <a:srgbClr val="0070C0"/>
                </a:solidFill>
              </a:rPr>
              <a:t>Qiuju</a:t>
            </a:r>
            <a:r>
              <a:rPr lang="en-US" sz="2000" dirty="0">
                <a:solidFill>
                  <a:srgbClr val="0070C0"/>
                </a:solidFill>
              </a:rPr>
              <a:t> Li, </a:t>
            </a:r>
            <a:r>
              <a:rPr lang="en-US" sz="2000" dirty="0" err="1">
                <a:solidFill>
                  <a:srgbClr val="0070C0"/>
                </a:solidFill>
              </a:rPr>
              <a:t>Yufei</a:t>
            </a:r>
            <a:r>
              <a:rPr lang="en-US" sz="2000" dirty="0">
                <a:solidFill>
                  <a:srgbClr val="0070C0"/>
                </a:solidFill>
              </a:rPr>
              <a:t> Huang, Jing Li &amp; </a:t>
            </a:r>
            <a:r>
              <a:rPr lang="en-US" sz="2000" dirty="0" err="1">
                <a:solidFill>
                  <a:srgbClr val="0070C0"/>
                </a:solidFill>
              </a:rPr>
              <a:t>Guoyun</a:t>
            </a:r>
            <a:r>
              <a:rPr lang="en-US" sz="2000" dirty="0">
                <a:solidFill>
                  <a:srgbClr val="0070C0"/>
                </a:solidFill>
              </a:rPr>
              <a:t> Wang (2022) A cohort study of the efficacy of the </a:t>
            </a:r>
            <a:r>
              <a:rPr lang="en-US" sz="2000" dirty="0" err="1">
                <a:solidFill>
                  <a:srgbClr val="0070C0"/>
                </a:solidFill>
              </a:rPr>
              <a:t>dienogest</a:t>
            </a:r>
            <a:r>
              <a:rPr lang="en-US" sz="2000" dirty="0">
                <a:solidFill>
                  <a:srgbClr val="0070C0"/>
                </a:solidFill>
              </a:rPr>
              <a:t> and the gonadotropin-releasing hormone agonist in women with adenomyosis and dysmenorrhea, Gynecological Endocrinology, 38:2, 164-169.</a:t>
            </a:r>
            <a:endParaRPr lang="en-US" sz="2000" b="1" dirty="0">
              <a:solidFill>
                <a:schemeClr val="accent1"/>
              </a:solidFill>
            </a:endParaRPr>
          </a:p>
        </p:txBody>
      </p:sp>
    </p:spTree>
    <p:extLst>
      <p:ext uri="{BB962C8B-B14F-4D97-AF65-F5344CB8AC3E}">
        <p14:creationId xmlns:p14="http://schemas.microsoft.com/office/powerpoint/2010/main" val="46075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D10EB0-276B-4357-BADC-8F04D2BDBC0F}"/>
              </a:ext>
            </a:extLst>
          </p:cNvPr>
          <p:cNvPicPr>
            <a:picLocks noGrp="1" noChangeAspect="1"/>
          </p:cNvPicPr>
          <p:nvPr>
            <p:ph idx="1"/>
          </p:nvPr>
        </p:nvPicPr>
        <p:blipFill>
          <a:blip r:embed="rId2"/>
          <a:stretch>
            <a:fillRect/>
          </a:stretch>
        </p:blipFill>
        <p:spPr>
          <a:xfrm>
            <a:off x="2425479" y="593172"/>
            <a:ext cx="7248608" cy="4351338"/>
          </a:xfrm>
          <a:prstGeom prst="rect">
            <a:avLst/>
          </a:prstGeom>
        </p:spPr>
      </p:pic>
      <p:pic>
        <p:nvPicPr>
          <p:cNvPr id="6" name="Picture 5">
            <a:extLst>
              <a:ext uri="{FF2B5EF4-FFF2-40B4-BE49-F238E27FC236}">
                <a16:creationId xmlns:a16="http://schemas.microsoft.com/office/drawing/2014/main" id="{4C257168-F295-4E3E-ADDD-838A5EDB59F7}"/>
              </a:ext>
            </a:extLst>
          </p:cNvPr>
          <p:cNvPicPr>
            <a:picLocks noChangeAspect="1"/>
          </p:cNvPicPr>
          <p:nvPr/>
        </p:nvPicPr>
        <p:blipFill>
          <a:blip r:embed="rId3"/>
          <a:stretch>
            <a:fillRect/>
          </a:stretch>
        </p:blipFill>
        <p:spPr>
          <a:xfrm>
            <a:off x="2425479" y="5130041"/>
            <a:ext cx="5274034" cy="1323975"/>
          </a:xfrm>
          <a:prstGeom prst="rect">
            <a:avLst/>
          </a:prstGeom>
        </p:spPr>
      </p:pic>
    </p:spTree>
    <p:extLst>
      <p:ext uri="{BB962C8B-B14F-4D97-AF65-F5344CB8AC3E}">
        <p14:creationId xmlns:p14="http://schemas.microsoft.com/office/powerpoint/2010/main" val="361875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8853-DCB4-4B11-8489-6525947A4C47}"/>
              </a:ext>
            </a:extLst>
          </p:cNvPr>
          <p:cNvSpPr>
            <a:spLocks noGrp="1"/>
          </p:cNvSpPr>
          <p:nvPr>
            <p:ph type="title"/>
          </p:nvPr>
        </p:nvSpPr>
        <p:spPr>
          <a:xfrm>
            <a:off x="1015661" y="0"/>
            <a:ext cx="9875520" cy="1356360"/>
          </a:xfrm>
        </p:spPr>
        <p:txBody>
          <a:bodyPr>
            <a:normAutofit/>
          </a:bodyPr>
          <a:lstStyle/>
          <a:p>
            <a:r>
              <a:rPr lang="en-US" sz="3200" b="1" dirty="0">
                <a:solidFill>
                  <a:srgbClr val="C00000"/>
                </a:solidFill>
              </a:rPr>
              <a:t>Levonorgestrel-releasing Intrauterine System</a:t>
            </a:r>
          </a:p>
        </p:txBody>
      </p:sp>
      <p:sp>
        <p:nvSpPr>
          <p:cNvPr id="3" name="Content Placeholder 2">
            <a:extLst>
              <a:ext uri="{FF2B5EF4-FFF2-40B4-BE49-F238E27FC236}">
                <a16:creationId xmlns:a16="http://schemas.microsoft.com/office/drawing/2014/main" id="{558EC0D7-9955-4CAC-8FBF-3F243F03A86C}"/>
              </a:ext>
            </a:extLst>
          </p:cNvPr>
          <p:cNvSpPr>
            <a:spLocks noGrp="1"/>
          </p:cNvSpPr>
          <p:nvPr>
            <p:ph idx="1"/>
          </p:nvPr>
        </p:nvSpPr>
        <p:spPr>
          <a:xfrm>
            <a:off x="1018310" y="1101436"/>
            <a:ext cx="9872871" cy="5895109"/>
          </a:xfrm>
        </p:spPr>
        <p:txBody>
          <a:bodyPr>
            <a:noAutofit/>
          </a:bodyPr>
          <a:lstStyle/>
          <a:p>
            <a:pPr>
              <a:buFont typeface="Wingdings" panose="05000000000000000000" pitchFamily="2" charset="2"/>
              <a:buChar char="§"/>
            </a:pPr>
            <a:r>
              <a:rPr lang="en-US" dirty="0">
                <a:solidFill>
                  <a:srgbClr val="7030A0"/>
                </a:solidFill>
              </a:rPr>
              <a:t>Highly effective </a:t>
            </a:r>
            <a:r>
              <a:rPr lang="en-US" dirty="0">
                <a:solidFill>
                  <a:schemeClr val="tx1"/>
                </a:solidFill>
              </a:rPr>
              <a:t>and </a:t>
            </a:r>
            <a:r>
              <a:rPr lang="en-US" dirty="0">
                <a:solidFill>
                  <a:srgbClr val="7030A0"/>
                </a:solidFill>
              </a:rPr>
              <a:t>safe</a:t>
            </a:r>
            <a:r>
              <a:rPr lang="en-US" dirty="0">
                <a:solidFill>
                  <a:schemeClr val="tx1"/>
                </a:solidFill>
              </a:rPr>
              <a:t> contraceptive, for up to </a:t>
            </a:r>
            <a:r>
              <a:rPr lang="en-US" b="1" dirty="0">
                <a:solidFill>
                  <a:schemeClr val="tx1"/>
                </a:solidFill>
              </a:rPr>
              <a:t>5 years</a:t>
            </a:r>
            <a:r>
              <a:rPr lang="en-US" dirty="0">
                <a:solidFill>
                  <a:schemeClr val="tx1"/>
                </a:solidFill>
              </a:rPr>
              <a:t>.</a:t>
            </a:r>
          </a:p>
          <a:p>
            <a:pPr>
              <a:buFont typeface="Wingdings" panose="05000000000000000000" pitchFamily="2" charset="2"/>
              <a:buChar char="§"/>
            </a:pPr>
            <a:r>
              <a:rPr lang="en-US" u="sng" dirty="0">
                <a:solidFill>
                  <a:schemeClr val="tx1"/>
                </a:solidFill>
              </a:rPr>
              <a:t>Reducing systemic exposure</a:t>
            </a:r>
            <a:r>
              <a:rPr lang="en-US" dirty="0">
                <a:solidFill>
                  <a:schemeClr val="tx1"/>
                </a:solidFill>
              </a:rPr>
              <a:t>, concentration of LNG in  uterine cavity:1000 times higher than bloodstream.</a:t>
            </a:r>
          </a:p>
          <a:p>
            <a:pPr>
              <a:buFont typeface="Wingdings" panose="05000000000000000000" pitchFamily="2" charset="2"/>
              <a:buChar char="§"/>
            </a:pPr>
            <a:r>
              <a:rPr lang="en-US" dirty="0">
                <a:solidFill>
                  <a:schemeClr val="tx1"/>
                </a:solidFill>
              </a:rPr>
              <a:t>Mechanisms of action: </a:t>
            </a:r>
            <a:r>
              <a:rPr lang="en-US" b="1" dirty="0">
                <a:solidFill>
                  <a:schemeClr val="tx1"/>
                </a:solidFill>
              </a:rPr>
              <a:t>direct effect on adenomyotic foci</a:t>
            </a:r>
            <a:r>
              <a:rPr lang="en-US" dirty="0">
                <a:solidFill>
                  <a:schemeClr val="tx1"/>
                </a:solidFill>
              </a:rPr>
              <a:t>, also modulatory action on </a:t>
            </a:r>
            <a:r>
              <a:rPr lang="en-US" b="1" dirty="0">
                <a:solidFill>
                  <a:schemeClr val="tx1"/>
                </a:solidFill>
              </a:rPr>
              <a:t>endometrial factors</a:t>
            </a:r>
            <a:r>
              <a:rPr lang="en-US" dirty="0">
                <a:solidFill>
                  <a:schemeClr val="tx1"/>
                </a:solidFill>
              </a:rPr>
              <a:t>.</a:t>
            </a:r>
          </a:p>
          <a:p>
            <a:pPr>
              <a:buFont typeface="Wingdings" panose="05000000000000000000" pitchFamily="2" charset="2"/>
              <a:buChar char="§"/>
            </a:pPr>
            <a:r>
              <a:rPr lang="en-US" dirty="0">
                <a:solidFill>
                  <a:schemeClr val="tx1"/>
                </a:solidFill>
              </a:rPr>
              <a:t>Local action: </a:t>
            </a:r>
            <a:r>
              <a:rPr lang="en-US" dirty="0">
                <a:solidFill>
                  <a:srgbClr val="7030A0"/>
                </a:solidFill>
              </a:rPr>
              <a:t>down-regulating estrogen receptors</a:t>
            </a:r>
            <a:r>
              <a:rPr lang="en-US" dirty="0">
                <a:solidFill>
                  <a:schemeClr val="tx1"/>
                </a:solidFill>
              </a:rPr>
              <a:t>, induces </a:t>
            </a:r>
            <a:r>
              <a:rPr lang="en-US" dirty="0">
                <a:solidFill>
                  <a:srgbClr val="7030A0"/>
                </a:solidFill>
              </a:rPr>
              <a:t>decidualization</a:t>
            </a:r>
            <a:r>
              <a:rPr lang="en-US" dirty="0">
                <a:solidFill>
                  <a:schemeClr val="tx1"/>
                </a:solidFill>
              </a:rPr>
              <a:t> and </a:t>
            </a:r>
            <a:r>
              <a:rPr lang="en-US" dirty="0">
                <a:solidFill>
                  <a:srgbClr val="7030A0"/>
                </a:solidFill>
              </a:rPr>
              <a:t>atroph</a:t>
            </a:r>
            <a:r>
              <a:rPr lang="en-US" dirty="0">
                <a:solidFill>
                  <a:schemeClr val="tx1"/>
                </a:solidFill>
              </a:rPr>
              <a:t>y of the ectopic endometrium.</a:t>
            </a:r>
          </a:p>
          <a:p>
            <a:pPr>
              <a:buFont typeface="Wingdings" panose="05000000000000000000" pitchFamily="2" charset="2"/>
              <a:buChar char="§"/>
            </a:pPr>
            <a:r>
              <a:rPr lang="en-US" b="1" dirty="0">
                <a:solidFill>
                  <a:schemeClr val="tx1"/>
                </a:solidFill>
              </a:rPr>
              <a:t>Effects: </a:t>
            </a:r>
            <a:r>
              <a:rPr lang="en-US" dirty="0">
                <a:solidFill>
                  <a:schemeClr val="tx1"/>
                </a:solidFill>
              </a:rPr>
              <a:t>Significant </a:t>
            </a:r>
            <a:r>
              <a:rPr lang="en-US" dirty="0">
                <a:solidFill>
                  <a:srgbClr val="7030A0"/>
                </a:solidFill>
              </a:rPr>
              <a:t>reduction of menstrual loss</a:t>
            </a:r>
            <a:r>
              <a:rPr lang="en-US" dirty="0">
                <a:solidFill>
                  <a:schemeClr val="tx1"/>
                </a:solidFill>
              </a:rPr>
              <a:t>, with </a:t>
            </a:r>
            <a:r>
              <a:rPr lang="en-US" dirty="0">
                <a:solidFill>
                  <a:srgbClr val="7030A0"/>
                </a:solidFill>
              </a:rPr>
              <a:t>increase in hemoglobin</a:t>
            </a:r>
            <a:r>
              <a:rPr lang="en-US" dirty="0">
                <a:solidFill>
                  <a:schemeClr val="tx1"/>
                </a:solidFill>
              </a:rPr>
              <a:t>, hematocrit and ferritin. Decreased uterine </a:t>
            </a:r>
            <a:r>
              <a:rPr lang="en-US" dirty="0">
                <a:solidFill>
                  <a:srgbClr val="7030A0"/>
                </a:solidFill>
              </a:rPr>
              <a:t>volume </a:t>
            </a:r>
            <a:r>
              <a:rPr lang="en-US" dirty="0">
                <a:solidFill>
                  <a:schemeClr val="tx1"/>
                </a:solidFill>
              </a:rPr>
              <a:t>and</a:t>
            </a:r>
            <a:r>
              <a:rPr lang="en-US" dirty="0">
                <a:solidFill>
                  <a:srgbClr val="7030A0"/>
                </a:solidFill>
              </a:rPr>
              <a:t> pain </a:t>
            </a:r>
            <a:r>
              <a:rPr lang="en-US" dirty="0">
                <a:solidFill>
                  <a:schemeClr val="tx1"/>
                </a:solidFill>
              </a:rPr>
              <a:t>symptoms</a:t>
            </a:r>
          </a:p>
          <a:p>
            <a:pPr>
              <a:buFont typeface="Wingdings" panose="05000000000000000000" pitchFamily="2" charset="2"/>
              <a:buChar char="§"/>
            </a:pPr>
            <a:r>
              <a:rPr lang="en-US" b="1" dirty="0">
                <a:solidFill>
                  <a:schemeClr val="tx1"/>
                </a:solidFill>
              </a:rPr>
              <a:t>Side effects: minimal local &amp; systemic,</a:t>
            </a:r>
            <a:r>
              <a:rPr lang="en-US" dirty="0">
                <a:solidFill>
                  <a:schemeClr val="tx1"/>
                </a:solidFill>
              </a:rPr>
              <a:t> Irregular </a:t>
            </a:r>
            <a:r>
              <a:rPr lang="en-US" dirty="0" err="1">
                <a:solidFill>
                  <a:schemeClr val="tx1"/>
                </a:solidFill>
              </a:rPr>
              <a:t>bleeding,Amenorrhea</a:t>
            </a:r>
            <a:endParaRPr lang="en-US" dirty="0">
              <a:solidFill>
                <a:schemeClr val="tx1"/>
              </a:solidFill>
            </a:endParaRPr>
          </a:p>
          <a:p>
            <a:pPr>
              <a:buFont typeface="Wingdings" panose="05000000000000000000" pitchFamily="2" charset="2"/>
              <a:buChar char="§"/>
            </a:pPr>
            <a:r>
              <a:rPr lang="en-US" dirty="0">
                <a:solidFill>
                  <a:schemeClr val="tx1"/>
                </a:solidFill>
              </a:rPr>
              <a:t>Once inserted, </a:t>
            </a:r>
            <a:r>
              <a:rPr lang="en-US" dirty="0">
                <a:solidFill>
                  <a:srgbClr val="7030A0"/>
                </a:solidFill>
              </a:rPr>
              <a:t>long-lasting effect</a:t>
            </a:r>
            <a:r>
              <a:rPr lang="en-US" dirty="0">
                <a:solidFill>
                  <a:schemeClr val="tx1"/>
                </a:solidFill>
              </a:rPr>
              <a:t>, </a:t>
            </a:r>
            <a:r>
              <a:rPr lang="en-US" dirty="0">
                <a:solidFill>
                  <a:srgbClr val="7030A0"/>
                </a:solidFill>
              </a:rPr>
              <a:t>cost-effective</a:t>
            </a:r>
            <a:r>
              <a:rPr lang="en-US" dirty="0">
                <a:solidFill>
                  <a:schemeClr val="tx1"/>
                </a:solidFill>
              </a:rPr>
              <a:t>. especially mild and moderately severe adenomyosis, </a:t>
            </a:r>
            <a:r>
              <a:rPr lang="en-US" u="sng" dirty="0">
                <a:solidFill>
                  <a:schemeClr val="tx1"/>
                </a:solidFill>
              </a:rPr>
              <a:t>reducing the need for surgical </a:t>
            </a:r>
            <a:r>
              <a:rPr lang="en-US" dirty="0">
                <a:solidFill>
                  <a:schemeClr val="tx1"/>
                </a:solidFill>
              </a:rPr>
              <a:t>interventions.</a:t>
            </a:r>
          </a:p>
          <a:p>
            <a:pPr>
              <a:buFont typeface="Wingdings" panose="05000000000000000000" pitchFamily="2" charset="2"/>
              <a:buChar char="§"/>
            </a:pPr>
            <a:r>
              <a:rPr lang="en-US" dirty="0">
                <a:solidFill>
                  <a:schemeClr val="tx1"/>
                </a:solidFill>
              </a:rPr>
              <a:t> </a:t>
            </a:r>
          </a:p>
          <a:p>
            <a:pP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381553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210B0-3D46-4E04-8725-ABF934368338}"/>
              </a:ext>
            </a:extLst>
          </p:cNvPr>
          <p:cNvSpPr>
            <a:spLocks noGrp="1"/>
          </p:cNvSpPr>
          <p:nvPr>
            <p:ph idx="1"/>
          </p:nvPr>
        </p:nvSpPr>
        <p:spPr>
          <a:xfrm>
            <a:off x="804371" y="813225"/>
            <a:ext cx="10358667" cy="5231550"/>
          </a:xfrm>
        </p:spPr>
        <p:txBody>
          <a:bodyPr>
            <a:noAutofit/>
          </a:bodyPr>
          <a:lstStyle/>
          <a:p>
            <a:endParaRPr lang="en-US" dirty="0">
              <a:solidFill>
                <a:schemeClr val="tx1"/>
              </a:solidFill>
            </a:endParaRPr>
          </a:p>
          <a:p>
            <a:r>
              <a:rPr lang="en-US" dirty="0">
                <a:solidFill>
                  <a:schemeClr val="tx1"/>
                </a:solidFill>
              </a:rPr>
              <a:t>RCT: </a:t>
            </a:r>
            <a:r>
              <a:rPr lang="en-US" b="1" dirty="0">
                <a:solidFill>
                  <a:srgbClr val="7030A0"/>
                </a:solidFill>
              </a:rPr>
              <a:t>promising alternative therapy</a:t>
            </a:r>
            <a:r>
              <a:rPr lang="en-US" dirty="0">
                <a:solidFill>
                  <a:schemeClr val="tx1"/>
                </a:solidFill>
              </a:rPr>
              <a:t> to hysterectomy, </a:t>
            </a:r>
            <a:r>
              <a:rPr lang="en-US" b="1" dirty="0">
                <a:solidFill>
                  <a:schemeClr val="tx1"/>
                </a:solidFill>
              </a:rPr>
              <a:t>comparable</a:t>
            </a:r>
            <a:r>
              <a:rPr lang="en-US" dirty="0">
                <a:solidFill>
                  <a:schemeClr val="tx1"/>
                </a:solidFill>
              </a:rPr>
              <a:t> improvements in </a:t>
            </a:r>
            <a:r>
              <a:rPr lang="en-US" b="1" dirty="0">
                <a:solidFill>
                  <a:schemeClr val="tx1"/>
                </a:solidFill>
              </a:rPr>
              <a:t>hemoglobin</a:t>
            </a:r>
            <a:r>
              <a:rPr lang="en-US" dirty="0">
                <a:solidFill>
                  <a:schemeClr val="tx1"/>
                </a:solidFill>
              </a:rPr>
              <a:t> , </a:t>
            </a:r>
            <a:r>
              <a:rPr lang="en-US" b="1" dirty="0">
                <a:solidFill>
                  <a:schemeClr val="tx1"/>
                </a:solidFill>
              </a:rPr>
              <a:t>superior</a:t>
            </a:r>
            <a:r>
              <a:rPr lang="en-US" dirty="0">
                <a:solidFill>
                  <a:schemeClr val="tx1"/>
                </a:solidFill>
              </a:rPr>
              <a:t> effects on </a:t>
            </a:r>
            <a:r>
              <a:rPr lang="en-US" b="1" dirty="0">
                <a:solidFill>
                  <a:schemeClr val="tx1"/>
                </a:solidFill>
              </a:rPr>
              <a:t>psychological </a:t>
            </a:r>
            <a:r>
              <a:rPr lang="en-US" dirty="0">
                <a:solidFill>
                  <a:schemeClr val="tx1"/>
                </a:solidFill>
              </a:rPr>
              <a:t> well-being.</a:t>
            </a:r>
          </a:p>
          <a:p>
            <a:endParaRPr lang="en-US" dirty="0">
              <a:solidFill>
                <a:schemeClr val="tx1"/>
              </a:solidFill>
            </a:endParaRPr>
          </a:p>
          <a:p>
            <a:r>
              <a:rPr lang="en-US" dirty="0">
                <a:solidFill>
                  <a:schemeClr val="tx1"/>
                </a:solidFill>
              </a:rPr>
              <a:t>RCT: </a:t>
            </a:r>
            <a:r>
              <a:rPr lang="en-US" dirty="0">
                <a:solidFill>
                  <a:srgbClr val="7030A0"/>
                </a:solidFill>
              </a:rPr>
              <a:t>(COCs) vs LNG-IUS </a:t>
            </a:r>
            <a:r>
              <a:rPr lang="en-US" dirty="0">
                <a:solidFill>
                  <a:schemeClr val="tx1"/>
                </a:solidFill>
              </a:rPr>
              <a:t>both reduced </a:t>
            </a:r>
            <a:r>
              <a:rPr lang="en-US" u="sng" dirty="0">
                <a:solidFill>
                  <a:schemeClr val="tx1"/>
                </a:solidFill>
              </a:rPr>
              <a:t>pain and menstrual loss</a:t>
            </a:r>
            <a:r>
              <a:rPr lang="en-US" dirty="0">
                <a:solidFill>
                  <a:schemeClr val="tx1"/>
                </a:solidFill>
              </a:rPr>
              <a:t>, but the </a:t>
            </a:r>
            <a:r>
              <a:rPr lang="en-US" dirty="0">
                <a:solidFill>
                  <a:srgbClr val="7030A0"/>
                </a:solidFill>
              </a:rPr>
              <a:t>intrauterine device is more effective</a:t>
            </a:r>
            <a:r>
              <a:rPr lang="en-US" dirty="0">
                <a:solidFill>
                  <a:schemeClr val="tx1"/>
                </a:solidFill>
              </a:rPr>
              <a:t>.</a:t>
            </a:r>
          </a:p>
        </p:txBody>
      </p:sp>
    </p:spTree>
    <p:extLst>
      <p:ext uri="{BB962C8B-B14F-4D97-AF65-F5344CB8AC3E}">
        <p14:creationId xmlns:p14="http://schemas.microsoft.com/office/powerpoint/2010/main" val="6135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BB8461-2E1A-4E79-B626-72F6124EB5E7}"/>
              </a:ext>
            </a:extLst>
          </p:cNvPr>
          <p:cNvPicPr>
            <a:picLocks noGrp="1" noChangeAspect="1"/>
          </p:cNvPicPr>
          <p:nvPr>
            <p:ph idx="1"/>
          </p:nvPr>
        </p:nvPicPr>
        <p:blipFill>
          <a:blip r:embed="rId2"/>
          <a:stretch>
            <a:fillRect/>
          </a:stretch>
        </p:blipFill>
        <p:spPr>
          <a:xfrm>
            <a:off x="2080591" y="876026"/>
            <a:ext cx="7620000" cy="4785105"/>
          </a:xfrm>
          <a:prstGeom prst="rect">
            <a:avLst/>
          </a:prstGeom>
        </p:spPr>
      </p:pic>
    </p:spTree>
    <p:extLst>
      <p:ext uri="{BB962C8B-B14F-4D97-AF65-F5344CB8AC3E}">
        <p14:creationId xmlns:p14="http://schemas.microsoft.com/office/powerpoint/2010/main" val="232365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2BB20-1C7A-46CB-B9B5-9D6E6D227F90}"/>
              </a:ext>
            </a:extLst>
          </p:cNvPr>
          <p:cNvSpPr>
            <a:spLocks noGrp="1"/>
          </p:cNvSpPr>
          <p:nvPr>
            <p:ph idx="1"/>
          </p:nvPr>
        </p:nvSpPr>
        <p:spPr>
          <a:xfrm>
            <a:off x="838200" y="983674"/>
            <a:ext cx="10515600" cy="5622781"/>
          </a:xfrm>
        </p:spPr>
        <p:txBody>
          <a:bodyPr>
            <a:normAutofit/>
          </a:bodyPr>
          <a:lstStyle/>
          <a:p>
            <a:r>
              <a:rPr lang="en-US" sz="2400" dirty="0">
                <a:solidFill>
                  <a:schemeClr val="tx1"/>
                </a:solidFill>
              </a:rPr>
              <a:t>Ten prospective studies (patients n=551) were included. </a:t>
            </a:r>
          </a:p>
          <a:p>
            <a:r>
              <a:rPr lang="en-US" sz="2400" dirty="0">
                <a:solidFill>
                  <a:schemeClr val="tx1"/>
                </a:solidFill>
              </a:rPr>
              <a:t>LNG-IUS led to </a:t>
            </a:r>
            <a:r>
              <a:rPr lang="en-US" sz="2400" u="sng" dirty="0">
                <a:solidFill>
                  <a:srgbClr val="7030A0"/>
                </a:solidFill>
              </a:rPr>
              <a:t>significant reductions in pain </a:t>
            </a:r>
            <a:r>
              <a:rPr lang="en-US" sz="2400" dirty="0">
                <a:solidFill>
                  <a:schemeClr val="tx1"/>
                </a:solidFill>
              </a:rPr>
              <a:t>score after 12months Similarly, the </a:t>
            </a:r>
            <a:r>
              <a:rPr lang="en-US" sz="2400" u="sng" dirty="0">
                <a:solidFill>
                  <a:srgbClr val="7030A0"/>
                </a:solidFill>
              </a:rPr>
              <a:t>Pictorial Blood Assessment Chart (PBAC</a:t>
            </a:r>
            <a:r>
              <a:rPr lang="en-US" sz="2400" dirty="0">
                <a:solidFill>
                  <a:srgbClr val="7030A0"/>
                </a:solidFill>
              </a:rPr>
              <a:t>) </a:t>
            </a:r>
            <a:r>
              <a:rPr lang="en-US" sz="2400" dirty="0">
                <a:solidFill>
                  <a:schemeClr val="tx1"/>
                </a:solidFill>
              </a:rPr>
              <a:t>showed </a:t>
            </a:r>
            <a:r>
              <a:rPr lang="en-US" sz="2400" dirty="0">
                <a:solidFill>
                  <a:srgbClr val="7030A0"/>
                </a:solidFill>
              </a:rPr>
              <a:t>significant reduction up to 36 </a:t>
            </a:r>
            <a:r>
              <a:rPr lang="en-US" sz="2400" dirty="0">
                <a:solidFill>
                  <a:schemeClr val="tx1"/>
                </a:solidFill>
              </a:rPr>
              <a:t>months </a:t>
            </a:r>
            <a:r>
              <a:rPr lang="en-US" sz="2400" dirty="0">
                <a:solidFill>
                  <a:srgbClr val="7030A0"/>
                </a:solidFill>
              </a:rPr>
              <a:t>after</a:t>
            </a:r>
            <a:r>
              <a:rPr lang="en-US" sz="2400" dirty="0">
                <a:solidFill>
                  <a:schemeClr val="tx1"/>
                </a:solidFill>
              </a:rPr>
              <a:t> LNG-IUS insertion .</a:t>
            </a:r>
          </a:p>
          <a:p>
            <a:r>
              <a:rPr lang="en-US" sz="2400" dirty="0">
                <a:solidFill>
                  <a:schemeClr val="tx1"/>
                </a:solidFill>
              </a:rPr>
              <a:t> The LNG-IUS led to significant </a:t>
            </a:r>
            <a:r>
              <a:rPr lang="en-US" sz="2400" u="sng" dirty="0">
                <a:solidFill>
                  <a:schemeClr val="tx1"/>
                </a:solidFill>
              </a:rPr>
              <a:t>reductions</a:t>
            </a:r>
            <a:r>
              <a:rPr lang="en-US" sz="2400" dirty="0">
                <a:solidFill>
                  <a:schemeClr val="tx1"/>
                </a:solidFill>
              </a:rPr>
              <a:t> in the </a:t>
            </a:r>
            <a:r>
              <a:rPr lang="en-US" sz="2400" u="sng" dirty="0">
                <a:solidFill>
                  <a:srgbClr val="7030A0"/>
                </a:solidFill>
              </a:rPr>
              <a:t>uterine volume </a:t>
            </a:r>
            <a:r>
              <a:rPr lang="en-US" sz="2400" dirty="0">
                <a:solidFill>
                  <a:schemeClr val="tx1"/>
                </a:solidFill>
              </a:rPr>
              <a:t>.</a:t>
            </a:r>
          </a:p>
          <a:p>
            <a:r>
              <a:rPr lang="en-US" sz="2400" dirty="0">
                <a:solidFill>
                  <a:srgbClr val="C00000"/>
                </a:solidFill>
              </a:rPr>
              <a:t>Conclusion</a:t>
            </a:r>
            <a:r>
              <a:rPr lang="en-US" sz="2400" dirty="0">
                <a:solidFill>
                  <a:schemeClr val="tx1"/>
                </a:solidFill>
              </a:rPr>
              <a:t>s: LNG-IUS is a </a:t>
            </a:r>
            <a:r>
              <a:rPr lang="en-US" sz="2400" dirty="0">
                <a:solidFill>
                  <a:srgbClr val="C00000"/>
                </a:solidFill>
              </a:rPr>
              <a:t>promising </a:t>
            </a:r>
            <a:r>
              <a:rPr lang="en-US" sz="2400" dirty="0">
                <a:solidFill>
                  <a:schemeClr val="tx1"/>
                </a:solidFill>
              </a:rPr>
              <a:t>and </a:t>
            </a:r>
            <a:r>
              <a:rPr lang="en-US" sz="2400" dirty="0">
                <a:solidFill>
                  <a:srgbClr val="C00000"/>
                </a:solidFill>
              </a:rPr>
              <a:t>effective</a:t>
            </a:r>
            <a:r>
              <a:rPr lang="en-US" sz="2400" dirty="0">
                <a:solidFill>
                  <a:schemeClr val="tx1"/>
                </a:solidFill>
              </a:rPr>
              <a:t> option for the management of adenomyosis. Its use effectively reduced the </a:t>
            </a:r>
            <a:r>
              <a:rPr lang="en-US" sz="2400" dirty="0">
                <a:solidFill>
                  <a:srgbClr val="C00000"/>
                </a:solidFill>
              </a:rPr>
              <a:t>severity of symptoms</a:t>
            </a:r>
            <a:r>
              <a:rPr lang="en-US" sz="2400" dirty="0">
                <a:solidFill>
                  <a:schemeClr val="tx1"/>
                </a:solidFill>
              </a:rPr>
              <a:t>, </a:t>
            </a:r>
            <a:r>
              <a:rPr lang="en-US" sz="2400" dirty="0">
                <a:solidFill>
                  <a:srgbClr val="C00000"/>
                </a:solidFill>
              </a:rPr>
              <a:t>uterine volume </a:t>
            </a:r>
            <a:r>
              <a:rPr lang="en-US" sz="2400" dirty="0">
                <a:solidFill>
                  <a:schemeClr val="tx1"/>
                </a:solidFill>
              </a:rPr>
              <a:t>and </a:t>
            </a:r>
            <a:r>
              <a:rPr lang="en-US" sz="2400" dirty="0">
                <a:solidFill>
                  <a:srgbClr val="C00000"/>
                </a:solidFill>
              </a:rPr>
              <a:t>endometrial thickness</a:t>
            </a:r>
            <a:r>
              <a:rPr lang="en-US" sz="2400" dirty="0">
                <a:solidFill>
                  <a:schemeClr val="tx1"/>
                </a:solidFill>
              </a:rPr>
              <a:t>, and improved </a:t>
            </a:r>
            <a:r>
              <a:rPr lang="en-US" sz="2400" dirty="0">
                <a:solidFill>
                  <a:srgbClr val="C00000"/>
                </a:solidFill>
              </a:rPr>
              <a:t>laboratory outcomes</a:t>
            </a:r>
            <a:r>
              <a:rPr lang="en-US" sz="2400" dirty="0">
                <a:solidFill>
                  <a:schemeClr val="tx1"/>
                </a:solidFill>
              </a:rPr>
              <a:t>.</a:t>
            </a:r>
          </a:p>
          <a:p>
            <a:r>
              <a:rPr lang="en-US" sz="2400" dirty="0">
                <a:solidFill>
                  <a:schemeClr val="tx1"/>
                </a:solidFill>
              </a:rPr>
              <a:t>.</a:t>
            </a:r>
          </a:p>
          <a:p>
            <a:endParaRPr lang="en-US" sz="2400" dirty="0">
              <a:solidFill>
                <a:schemeClr val="tx1"/>
              </a:solidFill>
            </a:endParaRPr>
          </a:p>
        </p:txBody>
      </p:sp>
    </p:spTree>
    <p:extLst>
      <p:ext uri="{BB962C8B-B14F-4D97-AF65-F5344CB8AC3E}">
        <p14:creationId xmlns:p14="http://schemas.microsoft.com/office/powerpoint/2010/main" val="30420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55AB6-18C0-D670-9479-BC5BECDA98A7}"/>
              </a:ext>
            </a:extLst>
          </p:cNvPr>
          <p:cNvSpPr>
            <a:spLocks noGrp="1"/>
          </p:cNvSpPr>
          <p:nvPr>
            <p:ph idx="1"/>
          </p:nvPr>
        </p:nvSpPr>
        <p:spPr>
          <a:xfrm>
            <a:off x="1159564" y="822158"/>
            <a:ext cx="9872871" cy="4343400"/>
          </a:xfrm>
        </p:spPr>
        <p:txBody>
          <a:bodyPr>
            <a:normAutofit fontScale="85000" lnSpcReduction="20000"/>
          </a:bodyPr>
          <a:lstStyle/>
          <a:p>
            <a:r>
              <a:rPr lang="en-US" sz="2600" dirty="0">
                <a:solidFill>
                  <a:srgbClr val="C00000"/>
                </a:solidFill>
              </a:rPr>
              <a:t>Limitations:</a:t>
            </a:r>
          </a:p>
          <a:p>
            <a:r>
              <a:rPr lang="en-US" sz="2400" dirty="0">
                <a:solidFill>
                  <a:schemeClr val="tx1"/>
                </a:solidFill>
              </a:rPr>
              <a:t>It is recommended that all IUDs be inserted in uteri at a depth below 9 cm</a:t>
            </a:r>
          </a:p>
          <a:p>
            <a:r>
              <a:rPr lang="en-US" sz="1800" b="0" i="0" dirty="0">
                <a:solidFill>
                  <a:srgbClr val="0070C0"/>
                </a:solidFill>
                <a:effectLst/>
                <a:latin typeface="BlinkMacSystemFont"/>
              </a:rPr>
              <a:t>Nelson AL. Contraindications to IUD and IUS use. Contraception. 2007 Jun;75(6 Suppl):S76-81. </a:t>
            </a:r>
            <a:r>
              <a:rPr lang="en-US" sz="1800" b="0" i="0" dirty="0" err="1">
                <a:solidFill>
                  <a:srgbClr val="0070C0"/>
                </a:solidFill>
                <a:effectLst/>
                <a:latin typeface="BlinkMacSystemFont"/>
              </a:rPr>
              <a:t>doi</a:t>
            </a:r>
            <a:r>
              <a:rPr lang="en-US" sz="1800" b="0" i="0" dirty="0">
                <a:solidFill>
                  <a:srgbClr val="0070C0"/>
                </a:solidFill>
                <a:effectLst/>
                <a:latin typeface="BlinkMacSystemFont"/>
              </a:rPr>
              <a:t>: 10.1016/j.contraception.2007.01.004. </a:t>
            </a:r>
            <a:r>
              <a:rPr lang="en-US" sz="1800" b="0" i="0" dirty="0" err="1">
                <a:solidFill>
                  <a:srgbClr val="0070C0"/>
                </a:solidFill>
                <a:effectLst/>
                <a:latin typeface="BlinkMacSystemFont"/>
              </a:rPr>
              <a:t>Epub</a:t>
            </a:r>
            <a:r>
              <a:rPr lang="en-US" sz="1800" b="0" i="0" dirty="0">
                <a:solidFill>
                  <a:srgbClr val="0070C0"/>
                </a:solidFill>
                <a:effectLst/>
                <a:latin typeface="BlinkMacSystemFont"/>
              </a:rPr>
              <a:t> 2007 Mar 2. PMID: 17531621.</a:t>
            </a:r>
          </a:p>
          <a:p>
            <a:pPr marL="45720" marR="0" lvl="0" indent="0" algn="l" defTabSz="914400" rtl="0" eaLnBrk="1" fontAlgn="auto" latinLnBrk="0" hangingPunct="1">
              <a:lnSpc>
                <a:spcPct val="90000"/>
              </a:lnSpc>
              <a:spcBef>
                <a:spcPts val="1400"/>
              </a:spcBef>
              <a:spcAft>
                <a:spcPts val="0"/>
              </a:spcAft>
              <a:buClr>
                <a:srgbClr val="A5B592"/>
              </a:buClr>
              <a:buSzPct val="80000"/>
              <a:buFont typeface="Corbel"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a:buClr>
                <a:srgbClr val="A5B592"/>
              </a:buClr>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As Park et al. reported, 37.5% of patients with large symptomatic adenomyosis experienced LNGIUS expulsion, and almost all of which occurred during the </a:t>
            </a:r>
            <a:r>
              <a:rPr kumimoji="0" lang="en-US" sz="2400" b="0" i="0" u="none" strike="noStrike" kern="1200" cap="none" spc="0" normalizeH="0" baseline="0" noProof="0" dirty="0" err="1">
                <a:ln>
                  <a:noFill/>
                </a:ln>
                <a:solidFill>
                  <a:prstClr val="black"/>
                </a:solidFill>
                <a:effectLst/>
                <a:uLnTx/>
                <a:uFillTx/>
                <a:latin typeface="Times New Roman" panose="02020603050405020304"/>
                <a:ea typeface="+mn-ea"/>
                <a:cs typeface="+mn-cs"/>
              </a:rPr>
              <a:t>frst</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6 months </a:t>
            </a:r>
          </a:p>
          <a:p>
            <a:endParaRPr lang="en-US" sz="1800" dirty="0">
              <a:solidFill>
                <a:srgbClr val="0070C0"/>
              </a:solidFill>
            </a:endParaRPr>
          </a:p>
          <a:p>
            <a:r>
              <a:rPr lang="en-US" sz="2600" b="1" dirty="0">
                <a:solidFill>
                  <a:srgbClr val="7030A0"/>
                </a:solidFill>
              </a:rPr>
              <a:t>Cutoff</a:t>
            </a:r>
            <a:r>
              <a:rPr lang="en-US" sz="2600" dirty="0">
                <a:solidFill>
                  <a:schemeClr val="tx1"/>
                </a:solidFill>
              </a:rPr>
              <a:t> value of </a:t>
            </a:r>
            <a:r>
              <a:rPr lang="en-US" sz="2600" dirty="0">
                <a:solidFill>
                  <a:srgbClr val="C00000"/>
                </a:solidFill>
              </a:rPr>
              <a:t>uterine volume more than 150 mL(&gt;12wks) </a:t>
            </a:r>
            <a:r>
              <a:rPr lang="en-US" sz="2600" dirty="0">
                <a:solidFill>
                  <a:schemeClr val="tx1"/>
                </a:solidFill>
              </a:rPr>
              <a:t>significantly associated with </a:t>
            </a:r>
            <a:r>
              <a:rPr lang="en-US" sz="2600" dirty="0">
                <a:solidFill>
                  <a:srgbClr val="7030A0"/>
                </a:solidFill>
              </a:rPr>
              <a:t>failure of LNG-IUS</a:t>
            </a:r>
            <a:r>
              <a:rPr lang="en-US" sz="2600" dirty="0">
                <a:solidFill>
                  <a:schemeClr val="tx1"/>
                </a:solidFill>
              </a:rPr>
              <a:t>: LNG-IUS in a </a:t>
            </a:r>
            <a:r>
              <a:rPr lang="en-US" sz="2600" u="sng" dirty="0">
                <a:solidFill>
                  <a:schemeClr val="tx1"/>
                </a:solidFill>
              </a:rPr>
              <a:t>large volume uterus has a significantly higher failure rate</a:t>
            </a:r>
            <a:r>
              <a:rPr lang="en-US" sz="2600" dirty="0">
                <a:solidFill>
                  <a:schemeClr val="tx1"/>
                </a:solidFill>
              </a:rPr>
              <a:t> than  small ones</a:t>
            </a:r>
          </a:p>
          <a:p>
            <a:pPr algn="l"/>
            <a:r>
              <a:rPr lang="en-US" sz="1800" b="0" i="0" u="none" strike="noStrike" baseline="0" dirty="0">
                <a:solidFill>
                  <a:srgbClr val="0070C0"/>
                </a:solidFill>
                <a:latin typeface="STIX-Regular"/>
              </a:rPr>
              <a:t>Lee KH, Kim JK, Lee MA, Ko YB, Yang JB, Kang </a:t>
            </a:r>
            <a:r>
              <a:rPr lang="en-US" sz="1800" b="0" i="0" u="none" strike="noStrike" baseline="0" dirty="0" err="1">
                <a:solidFill>
                  <a:srgbClr val="0070C0"/>
                </a:solidFill>
                <a:latin typeface="STIX-Regular"/>
              </a:rPr>
              <a:t>BH,et</a:t>
            </a:r>
            <a:r>
              <a:rPr lang="en-US" sz="1800" b="0" i="0" u="none" strike="noStrike" baseline="0" dirty="0">
                <a:solidFill>
                  <a:srgbClr val="0070C0"/>
                </a:solidFill>
                <a:latin typeface="STIX-Regular"/>
              </a:rPr>
              <a:t> al. Relationship between uterine volume and discontinuation of treatment with levonorgestrel-releasing intrauterine devices in patients with adenomyosis. Arch </a:t>
            </a:r>
            <a:r>
              <a:rPr lang="en-US" sz="1800" b="0" i="0" u="none" strike="noStrike" baseline="0" dirty="0" err="1">
                <a:solidFill>
                  <a:srgbClr val="0070C0"/>
                </a:solidFill>
                <a:latin typeface="STIX-Regular"/>
              </a:rPr>
              <a:t>Gynecol</a:t>
            </a:r>
            <a:r>
              <a:rPr lang="en-US" sz="1800" b="0" i="0" u="none" strike="noStrike" baseline="0" dirty="0">
                <a:solidFill>
                  <a:srgbClr val="0070C0"/>
                </a:solidFill>
                <a:latin typeface="STIX-Regular"/>
              </a:rPr>
              <a:t> </a:t>
            </a:r>
            <a:r>
              <a:rPr lang="en-US" sz="1800" b="0" i="0" u="none" strike="noStrike" baseline="0" dirty="0" err="1">
                <a:solidFill>
                  <a:srgbClr val="0070C0"/>
                </a:solidFill>
                <a:latin typeface="STIX-Regular"/>
              </a:rPr>
              <a:t>Obste</a:t>
            </a:r>
            <a:r>
              <a:rPr lang="en-US" sz="1800" b="0" i="0" u="none" strike="noStrike" baseline="0" dirty="0">
                <a:solidFill>
                  <a:srgbClr val="0070C0"/>
                </a:solidFill>
                <a:latin typeface="STIX-Regular"/>
              </a:rPr>
              <a:t>. 2016;294(3):561–6.</a:t>
            </a:r>
            <a:endParaRPr lang="en-US" dirty="0">
              <a:solidFill>
                <a:srgbClr val="0070C0"/>
              </a:solidFill>
            </a:endParaRPr>
          </a:p>
          <a:p>
            <a:endParaRPr lang="en-US" dirty="0">
              <a:solidFill>
                <a:srgbClr val="C00000"/>
              </a:solidFill>
            </a:endParaRPr>
          </a:p>
        </p:txBody>
      </p:sp>
    </p:spTree>
    <p:extLst>
      <p:ext uri="{BB962C8B-B14F-4D97-AF65-F5344CB8AC3E}">
        <p14:creationId xmlns:p14="http://schemas.microsoft.com/office/powerpoint/2010/main" val="2379985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1B23A-1625-1305-7A15-EB1942486487}"/>
              </a:ext>
            </a:extLst>
          </p:cNvPr>
          <p:cNvSpPr>
            <a:spLocks noGrp="1"/>
          </p:cNvSpPr>
          <p:nvPr>
            <p:ph idx="1"/>
          </p:nvPr>
        </p:nvSpPr>
        <p:spPr>
          <a:xfrm>
            <a:off x="1143000" y="641685"/>
            <a:ext cx="9872871" cy="5454316"/>
          </a:xfrm>
        </p:spPr>
        <p:txBody>
          <a:bodyPr/>
          <a:lstStyle/>
          <a:p>
            <a:r>
              <a:rPr lang="en-US" dirty="0">
                <a:solidFill>
                  <a:srgbClr val="C00000"/>
                </a:solidFill>
              </a:rPr>
              <a:t> combined </a:t>
            </a:r>
            <a:r>
              <a:rPr lang="en-US" dirty="0">
                <a:solidFill>
                  <a:schemeClr val="tx1"/>
                </a:solidFill>
              </a:rPr>
              <a:t>treatment with </a:t>
            </a:r>
            <a:r>
              <a:rPr lang="en-US" dirty="0">
                <a:solidFill>
                  <a:srgbClr val="C00000"/>
                </a:solidFill>
              </a:rPr>
              <a:t>GnRH-as </a:t>
            </a:r>
            <a:r>
              <a:rPr lang="en-US" dirty="0">
                <a:solidFill>
                  <a:schemeClr val="tx1"/>
                </a:solidFill>
              </a:rPr>
              <a:t>and </a:t>
            </a:r>
            <a:r>
              <a:rPr lang="en-US" dirty="0">
                <a:solidFill>
                  <a:srgbClr val="C00000"/>
                </a:solidFill>
              </a:rPr>
              <a:t>LNGIUS</a:t>
            </a:r>
            <a:r>
              <a:rPr lang="en-US" dirty="0">
                <a:solidFill>
                  <a:schemeClr val="tx1"/>
                </a:solidFill>
              </a:rPr>
              <a:t> was effective in reducing both symptoms and  uterus size in patients with adenomyosis and an enlarged uterus.</a:t>
            </a:r>
          </a:p>
          <a:p>
            <a:pPr algn="l"/>
            <a:r>
              <a:rPr lang="en-US" b="0" i="0" dirty="0">
                <a:solidFill>
                  <a:srgbClr val="212121"/>
                </a:solidFill>
                <a:effectLst/>
                <a:latin typeface="Cambria" panose="02040503050406030204" pitchFamily="18" charset="0"/>
              </a:rPr>
              <a:t>21 adenomyosis patients ,uterine volumes &gt;12 weeks </a:t>
            </a:r>
            <a:r>
              <a:rPr lang="en-US" sz="1800" dirty="0">
                <a:solidFill>
                  <a:srgbClr val="0070C0"/>
                </a:solidFill>
                <a:effectLst/>
                <a:latin typeface="STIX-Regular"/>
              </a:rPr>
              <a:t>,</a:t>
            </a:r>
            <a:r>
              <a:rPr lang="en-US" b="0" i="0" dirty="0">
                <a:solidFill>
                  <a:srgbClr val="212121"/>
                </a:solidFill>
                <a:effectLst/>
                <a:latin typeface="Cambria" panose="02040503050406030204" pitchFamily="18" charset="0"/>
              </a:rPr>
              <a:t> </a:t>
            </a:r>
            <a:r>
              <a:rPr lang="en-US" b="0" i="0" dirty="0" err="1">
                <a:solidFill>
                  <a:srgbClr val="212121"/>
                </a:solidFill>
                <a:effectLst/>
                <a:latin typeface="Cambria" panose="02040503050406030204" pitchFamily="18" charset="0"/>
              </a:rPr>
              <a:t>GnRHa</a:t>
            </a:r>
            <a:r>
              <a:rPr lang="en-US" b="0" i="0" dirty="0">
                <a:solidFill>
                  <a:srgbClr val="212121"/>
                </a:solidFill>
                <a:effectLst/>
                <a:latin typeface="Cambria" panose="02040503050406030204" pitchFamily="18" charset="0"/>
              </a:rPr>
              <a:t>  at interval of 28 days for a total of 3-4 cycles when uterine length &lt;10 cm by ultrasound</a:t>
            </a:r>
            <a:r>
              <a:rPr lang="en-US" sz="1800" dirty="0">
                <a:solidFill>
                  <a:srgbClr val="0070C0"/>
                </a:solidFill>
                <a:effectLst/>
                <a:latin typeface="STIX-Regular"/>
              </a:rPr>
              <a:t>,</a:t>
            </a:r>
            <a:r>
              <a:rPr lang="en-US" b="0" i="0" dirty="0">
                <a:solidFill>
                  <a:srgbClr val="212121"/>
                </a:solidFill>
                <a:effectLst/>
                <a:latin typeface="Cambria" panose="02040503050406030204" pitchFamily="18" charset="0"/>
              </a:rPr>
              <a:t> LNG-IUS was expelled in 3 patients( expulsion rate of 14%). Side effects were few</a:t>
            </a:r>
          </a:p>
          <a:p>
            <a:r>
              <a:rPr lang="en-US" sz="1800" b="0" i="0" u="none" strike="noStrike" baseline="0" dirty="0">
                <a:solidFill>
                  <a:srgbClr val="0070C0"/>
                </a:solidFill>
                <a:latin typeface="STIX-Regular"/>
              </a:rPr>
              <a:t>Zhang P, Song K, Li L, </a:t>
            </a:r>
            <a:r>
              <a:rPr lang="en-US" sz="1800" b="0" i="0" u="none" strike="noStrike" baseline="0" dirty="0" err="1">
                <a:solidFill>
                  <a:srgbClr val="0070C0"/>
                </a:solidFill>
                <a:latin typeface="STIX-Regular"/>
              </a:rPr>
              <a:t>Yukuwa</a:t>
            </a:r>
            <a:r>
              <a:rPr lang="en-US" sz="1800" b="0" i="0" u="none" strike="noStrike" baseline="0" dirty="0">
                <a:solidFill>
                  <a:srgbClr val="0070C0"/>
                </a:solidFill>
                <a:latin typeface="STIX-Regular"/>
              </a:rPr>
              <a:t> K, Kong B. Efficacy of combined levonorgestrel-releasing intrauterine system with gonadotropin- releasing hormone analog for the treatment of adenomyosis. Med </a:t>
            </a:r>
            <a:r>
              <a:rPr lang="en-US" sz="1800" b="0" i="0" u="none" strike="noStrike" baseline="0" dirty="0" err="1">
                <a:solidFill>
                  <a:srgbClr val="0070C0"/>
                </a:solidFill>
                <a:latin typeface="STIX-Regular"/>
              </a:rPr>
              <a:t>Princ</a:t>
            </a:r>
            <a:r>
              <a:rPr lang="en-US" sz="1800" b="0" i="0" u="none" strike="noStrike" baseline="0" dirty="0">
                <a:solidFill>
                  <a:srgbClr val="0070C0"/>
                </a:solidFill>
                <a:latin typeface="STIX-Regular"/>
              </a:rPr>
              <a:t> </a:t>
            </a:r>
            <a:r>
              <a:rPr lang="en-US" sz="1800" b="0" i="0" u="none" strike="noStrike" baseline="0" dirty="0" err="1">
                <a:solidFill>
                  <a:srgbClr val="0070C0"/>
                </a:solidFill>
                <a:latin typeface="STIX-Regular"/>
              </a:rPr>
              <a:t>Pract</a:t>
            </a:r>
            <a:r>
              <a:rPr lang="en-US" sz="1800" b="0" i="0" u="none" strike="noStrike" baseline="0" dirty="0">
                <a:solidFill>
                  <a:srgbClr val="0070C0"/>
                </a:solidFill>
                <a:latin typeface="STIX-Regular"/>
              </a:rPr>
              <a:t>. 2013;22(5):480–3.</a:t>
            </a:r>
          </a:p>
          <a:p>
            <a:r>
              <a:rPr lang="en-US" dirty="0">
                <a:solidFill>
                  <a:schemeClr val="tx1"/>
                </a:solidFill>
              </a:rPr>
              <a:t>12 patients with adenomyosis , </a:t>
            </a:r>
            <a:r>
              <a:rPr lang="en-US" dirty="0">
                <a:solidFill>
                  <a:srgbClr val="C00000"/>
                </a:solidFill>
              </a:rPr>
              <a:t>suture </a:t>
            </a:r>
            <a:r>
              <a:rPr lang="en-US" dirty="0" err="1">
                <a:solidFill>
                  <a:srgbClr val="C00000"/>
                </a:solidFill>
              </a:rPr>
              <a:t>fxation</a:t>
            </a:r>
            <a:r>
              <a:rPr lang="en-US" dirty="0">
                <a:solidFill>
                  <a:srgbClr val="C00000"/>
                </a:solidFill>
              </a:rPr>
              <a:t> with an LNG-IUS</a:t>
            </a:r>
            <a:r>
              <a:rPr lang="en-US" dirty="0">
                <a:solidFill>
                  <a:schemeClr val="tx1"/>
                </a:solidFill>
              </a:rPr>
              <a:t>,  depth of their uterine cavity was greater than 9 cm, with an average of 9.79  cm ,complete remission of their symptoms Only one person reported expulsion a year). performed suture </a:t>
            </a:r>
            <a:r>
              <a:rPr lang="en-US" dirty="0" err="1">
                <a:solidFill>
                  <a:schemeClr val="tx1"/>
                </a:solidFill>
              </a:rPr>
              <a:t>fxation</a:t>
            </a:r>
            <a:r>
              <a:rPr lang="en-US" dirty="0">
                <a:solidFill>
                  <a:schemeClr val="tx1"/>
                </a:solidFill>
              </a:rPr>
              <a:t> of the LNG-IUS in the uterine cavity by </a:t>
            </a:r>
            <a:r>
              <a:rPr lang="en-US" dirty="0">
                <a:solidFill>
                  <a:srgbClr val="C00000"/>
                </a:solidFill>
              </a:rPr>
              <a:t>using the hysteroscopic cold knife surgery system (HCSS), </a:t>
            </a:r>
            <a:r>
              <a:rPr lang="en-US" dirty="0">
                <a:solidFill>
                  <a:schemeClr val="tx1"/>
                </a:solidFill>
              </a:rPr>
              <a:t>and satisfactory results were obtained Notably, the incidence of expulsion of the LNG-IUS during our follow-up observation period was extremely low (1/12)</a:t>
            </a:r>
          </a:p>
          <a:p>
            <a:endParaRPr lang="en-US" sz="1800" b="0" i="0" u="none" strike="noStrike" baseline="0" dirty="0">
              <a:solidFill>
                <a:srgbClr val="0070C0"/>
              </a:solidFill>
              <a:latin typeface="STIX-Regular"/>
            </a:endParaRPr>
          </a:p>
          <a:p>
            <a:pPr algn="l"/>
            <a:endParaRPr lang="en-US" dirty="0">
              <a:solidFill>
                <a:srgbClr val="0070C0"/>
              </a:solidFill>
            </a:endParaRPr>
          </a:p>
        </p:txBody>
      </p:sp>
    </p:spTree>
    <p:extLst>
      <p:ext uri="{BB962C8B-B14F-4D97-AF65-F5344CB8AC3E}">
        <p14:creationId xmlns:p14="http://schemas.microsoft.com/office/powerpoint/2010/main" val="427600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CC57D9-2A23-447D-A632-84FDB21967AF}"/>
              </a:ext>
            </a:extLst>
          </p:cNvPr>
          <p:cNvPicPr>
            <a:picLocks noGrp="1" noChangeAspect="1"/>
          </p:cNvPicPr>
          <p:nvPr>
            <p:ph idx="1"/>
          </p:nvPr>
        </p:nvPicPr>
        <p:blipFill>
          <a:blip r:embed="rId2"/>
          <a:stretch>
            <a:fillRect/>
          </a:stretch>
        </p:blipFill>
        <p:spPr>
          <a:xfrm>
            <a:off x="2425751" y="1059439"/>
            <a:ext cx="6758608" cy="4295775"/>
          </a:xfrm>
          <a:prstGeom prst="rect">
            <a:avLst/>
          </a:prstGeom>
        </p:spPr>
      </p:pic>
    </p:spTree>
    <p:extLst>
      <p:ext uri="{BB962C8B-B14F-4D97-AF65-F5344CB8AC3E}">
        <p14:creationId xmlns:p14="http://schemas.microsoft.com/office/powerpoint/2010/main" val="177368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61656-AFB6-D49B-2C50-183B66276139}"/>
              </a:ext>
            </a:extLst>
          </p:cNvPr>
          <p:cNvPicPr>
            <a:picLocks noChangeAspect="1"/>
          </p:cNvPicPr>
          <p:nvPr/>
        </p:nvPicPr>
        <p:blipFill>
          <a:blip r:embed="rId2"/>
          <a:stretch>
            <a:fillRect/>
          </a:stretch>
        </p:blipFill>
        <p:spPr>
          <a:xfrm>
            <a:off x="2076450" y="885825"/>
            <a:ext cx="8039100" cy="5086350"/>
          </a:xfrm>
          <a:prstGeom prst="rect">
            <a:avLst/>
          </a:prstGeom>
        </p:spPr>
      </p:pic>
    </p:spTree>
    <p:extLst>
      <p:ext uri="{BB962C8B-B14F-4D97-AF65-F5344CB8AC3E}">
        <p14:creationId xmlns:p14="http://schemas.microsoft.com/office/powerpoint/2010/main" val="3708462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A491E-23D4-3419-5D2A-255B2B61B1F6}"/>
              </a:ext>
            </a:extLst>
          </p:cNvPr>
          <p:cNvPicPr>
            <a:picLocks noChangeAspect="1"/>
          </p:cNvPicPr>
          <p:nvPr/>
        </p:nvPicPr>
        <p:blipFill>
          <a:blip r:embed="rId2"/>
          <a:stretch>
            <a:fillRect/>
          </a:stretch>
        </p:blipFill>
        <p:spPr>
          <a:xfrm>
            <a:off x="2628900" y="1885950"/>
            <a:ext cx="6934200" cy="3086100"/>
          </a:xfrm>
          <a:prstGeom prst="rect">
            <a:avLst/>
          </a:prstGeom>
        </p:spPr>
      </p:pic>
    </p:spTree>
    <p:extLst>
      <p:ext uri="{BB962C8B-B14F-4D97-AF65-F5344CB8AC3E}">
        <p14:creationId xmlns:p14="http://schemas.microsoft.com/office/powerpoint/2010/main" val="1227415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19FE-3AA7-46E7-A68A-810B65400A4A}"/>
              </a:ext>
            </a:extLst>
          </p:cNvPr>
          <p:cNvSpPr>
            <a:spLocks noGrp="1"/>
          </p:cNvSpPr>
          <p:nvPr>
            <p:ph type="title"/>
          </p:nvPr>
        </p:nvSpPr>
        <p:spPr/>
        <p:txBody>
          <a:bodyPr>
            <a:normAutofit/>
          </a:bodyPr>
          <a:lstStyle/>
          <a:p>
            <a:r>
              <a:rPr lang="en-US" sz="3600" b="1" dirty="0">
                <a:solidFill>
                  <a:srgbClr val="C00000"/>
                </a:solidFill>
              </a:rPr>
              <a:t>COMBINED ORAL CONTRACEPTIVES</a:t>
            </a:r>
          </a:p>
        </p:txBody>
      </p:sp>
      <p:sp>
        <p:nvSpPr>
          <p:cNvPr id="3" name="Content Placeholder 2">
            <a:extLst>
              <a:ext uri="{FF2B5EF4-FFF2-40B4-BE49-F238E27FC236}">
                <a16:creationId xmlns:a16="http://schemas.microsoft.com/office/drawing/2014/main" id="{646AF18F-52D8-47B6-B0F1-443B813A5B29}"/>
              </a:ext>
            </a:extLst>
          </p:cNvPr>
          <p:cNvSpPr>
            <a:spLocks noGrp="1"/>
          </p:cNvSpPr>
          <p:nvPr>
            <p:ph idx="1"/>
          </p:nvPr>
        </p:nvSpPr>
        <p:spPr/>
        <p:txBody>
          <a:bodyPr>
            <a:normAutofit/>
          </a:bodyPr>
          <a:lstStyle/>
          <a:p>
            <a:r>
              <a:rPr lang="en-US" b="1" dirty="0">
                <a:solidFill>
                  <a:schemeClr val="tx1"/>
                </a:solidFill>
              </a:rPr>
              <a:t>Mechanisms of action</a:t>
            </a:r>
            <a:r>
              <a:rPr lang="en-US" dirty="0">
                <a:solidFill>
                  <a:schemeClr val="tx1"/>
                </a:solidFill>
              </a:rPr>
              <a:t>: </a:t>
            </a:r>
            <a:r>
              <a:rPr lang="en-US" dirty="0">
                <a:solidFill>
                  <a:srgbClr val="7030A0"/>
                </a:solidFill>
              </a:rPr>
              <a:t>Decidualization</a:t>
            </a:r>
            <a:r>
              <a:rPr lang="en-US" dirty="0">
                <a:solidFill>
                  <a:schemeClr val="tx1"/>
                </a:solidFill>
              </a:rPr>
              <a:t> and subsequent </a:t>
            </a:r>
            <a:r>
              <a:rPr lang="en-US" dirty="0">
                <a:solidFill>
                  <a:srgbClr val="7030A0"/>
                </a:solidFill>
              </a:rPr>
              <a:t>atrophy</a:t>
            </a:r>
            <a:r>
              <a:rPr lang="en-US" dirty="0">
                <a:solidFill>
                  <a:schemeClr val="tx1"/>
                </a:solidFill>
              </a:rPr>
              <a:t> of the </a:t>
            </a:r>
            <a:r>
              <a:rPr lang="en-US" dirty="0">
                <a:solidFill>
                  <a:srgbClr val="7030A0"/>
                </a:solidFill>
              </a:rPr>
              <a:t>endometrium, anti-inflammatory effect </a:t>
            </a:r>
            <a:r>
              <a:rPr lang="en-US" dirty="0">
                <a:solidFill>
                  <a:schemeClr val="tx1"/>
                </a:solidFill>
              </a:rPr>
              <a:t>by inhibiting the action of </a:t>
            </a:r>
            <a:r>
              <a:rPr lang="en-US" dirty="0">
                <a:solidFill>
                  <a:srgbClr val="7030A0"/>
                </a:solidFill>
              </a:rPr>
              <a:t>COX</a:t>
            </a:r>
            <a:r>
              <a:rPr lang="en-US" dirty="0">
                <a:solidFill>
                  <a:schemeClr val="tx1"/>
                </a:solidFill>
              </a:rPr>
              <a:t> in adenomyotic spots</a:t>
            </a:r>
          </a:p>
          <a:p>
            <a:r>
              <a:rPr lang="en-US" b="1" dirty="0">
                <a:solidFill>
                  <a:schemeClr val="tx1"/>
                </a:solidFill>
              </a:rPr>
              <a:t>Effects</a:t>
            </a:r>
            <a:r>
              <a:rPr lang="en-US" dirty="0">
                <a:solidFill>
                  <a:schemeClr val="tx1"/>
                </a:solidFill>
              </a:rPr>
              <a:t>: Benefit from the resulting </a:t>
            </a:r>
            <a:r>
              <a:rPr lang="en-US" dirty="0">
                <a:solidFill>
                  <a:srgbClr val="7030A0"/>
                </a:solidFill>
              </a:rPr>
              <a:t>amenorrhea</a:t>
            </a:r>
          </a:p>
          <a:p>
            <a:r>
              <a:rPr lang="en-US" dirty="0">
                <a:solidFill>
                  <a:schemeClr val="tx1"/>
                </a:solidFill>
              </a:rPr>
              <a:t> </a:t>
            </a:r>
            <a:r>
              <a:rPr lang="en-US" b="1" dirty="0">
                <a:solidFill>
                  <a:schemeClr val="tx1"/>
                </a:solidFill>
              </a:rPr>
              <a:t>Side effects</a:t>
            </a:r>
            <a:r>
              <a:rPr lang="en-US" dirty="0">
                <a:solidFill>
                  <a:schemeClr val="tx1"/>
                </a:solidFill>
              </a:rPr>
              <a:t>: Spotting, Headache, Thromboembolic events</a:t>
            </a:r>
          </a:p>
          <a:p>
            <a:r>
              <a:rPr lang="en-US" dirty="0">
                <a:solidFill>
                  <a:schemeClr val="tx1"/>
                </a:solidFill>
              </a:rPr>
              <a:t>Patients with dysmenorrhea and menorrhagia in fact may benefit from the resulting amenorrhea, which may provide relief of symptoms </a:t>
            </a:r>
          </a:p>
          <a:p>
            <a:r>
              <a:rPr lang="en-US" dirty="0">
                <a:solidFill>
                  <a:schemeClr val="tx1"/>
                </a:solidFill>
              </a:rPr>
              <a:t>COCs </a:t>
            </a:r>
            <a:r>
              <a:rPr lang="en-US" u="sng" dirty="0">
                <a:solidFill>
                  <a:srgbClr val="7030A0"/>
                </a:solidFill>
              </a:rPr>
              <a:t>suppress aromatase </a:t>
            </a:r>
            <a:r>
              <a:rPr lang="en-US" dirty="0">
                <a:solidFill>
                  <a:schemeClr val="tx1"/>
                </a:solidFill>
              </a:rPr>
              <a:t>expression in the </a:t>
            </a:r>
            <a:r>
              <a:rPr lang="en-US" dirty="0" err="1">
                <a:solidFill>
                  <a:schemeClr val="tx1"/>
                </a:solidFill>
              </a:rPr>
              <a:t>eutopic</a:t>
            </a:r>
            <a:r>
              <a:rPr lang="en-US" dirty="0">
                <a:solidFill>
                  <a:schemeClr val="tx1"/>
                </a:solidFill>
              </a:rPr>
              <a:t> endometrium and in adenomyotic foci </a:t>
            </a:r>
          </a:p>
        </p:txBody>
      </p:sp>
    </p:spTree>
    <p:extLst>
      <p:ext uri="{BB962C8B-B14F-4D97-AF65-F5344CB8AC3E}">
        <p14:creationId xmlns:p14="http://schemas.microsoft.com/office/powerpoint/2010/main" val="26496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172E22-8B1E-5C1D-CD1F-7E30CBAB714A}"/>
              </a:ext>
            </a:extLst>
          </p:cNvPr>
          <p:cNvPicPr>
            <a:picLocks noChangeAspect="1"/>
          </p:cNvPicPr>
          <p:nvPr/>
        </p:nvPicPr>
        <p:blipFill>
          <a:blip r:embed="rId2"/>
          <a:stretch>
            <a:fillRect/>
          </a:stretch>
        </p:blipFill>
        <p:spPr>
          <a:xfrm>
            <a:off x="2166937" y="490537"/>
            <a:ext cx="7858125" cy="5876925"/>
          </a:xfrm>
          <a:prstGeom prst="rect">
            <a:avLst/>
          </a:prstGeom>
        </p:spPr>
      </p:pic>
    </p:spTree>
    <p:extLst>
      <p:ext uri="{BB962C8B-B14F-4D97-AF65-F5344CB8AC3E}">
        <p14:creationId xmlns:p14="http://schemas.microsoft.com/office/powerpoint/2010/main" val="364337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A906-9CF5-4E05-9764-B6544BC82F8F}"/>
              </a:ext>
            </a:extLst>
          </p:cNvPr>
          <p:cNvSpPr>
            <a:spLocks noGrp="1"/>
          </p:cNvSpPr>
          <p:nvPr>
            <p:ph type="title"/>
          </p:nvPr>
        </p:nvSpPr>
        <p:spPr>
          <a:xfrm>
            <a:off x="1015660" y="228600"/>
            <a:ext cx="9875520" cy="1066800"/>
          </a:xfrm>
        </p:spPr>
        <p:txBody>
          <a:bodyPr>
            <a:normAutofit/>
          </a:bodyPr>
          <a:lstStyle/>
          <a:p>
            <a:r>
              <a:rPr lang="en-US" sz="3600" b="1" dirty="0">
                <a:solidFill>
                  <a:srgbClr val="C00000"/>
                </a:solidFill>
              </a:rPr>
              <a:t>GnRH ANALOGUES</a:t>
            </a:r>
          </a:p>
        </p:txBody>
      </p:sp>
      <p:sp>
        <p:nvSpPr>
          <p:cNvPr id="3" name="Content Placeholder 2">
            <a:extLst>
              <a:ext uri="{FF2B5EF4-FFF2-40B4-BE49-F238E27FC236}">
                <a16:creationId xmlns:a16="http://schemas.microsoft.com/office/drawing/2014/main" id="{C4E31008-2D4D-428F-A264-52B150F8897D}"/>
              </a:ext>
            </a:extLst>
          </p:cNvPr>
          <p:cNvSpPr>
            <a:spLocks noGrp="1"/>
          </p:cNvSpPr>
          <p:nvPr>
            <p:ph idx="1"/>
          </p:nvPr>
        </p:nvSpPr>
        <p:spPr>
          <a:xfrm>
            <a:off x="1015660" y="1295400"/>
            <a:ext cx="9872871" cy="5811982"/>
          </a:xfrm>
        </p:spPr>
        <p:txBody>
          <a:bodyPr>
            <a:normAutofit/>
          </a:bodyPr>
          <a:lstStyle/>
          <a:p>
            <a:r>
              <a:rPr lang="en-US" b="1" dirty="0">
                <a:solidFill>
                  <a:schemeClr val="tx1"/>
                </a:solidFill>
              </a:rPr>
              <a:t>second-line treatment for adenomyosis when progestins are not efficacious or not tolerated by the patients.</a:t>
            </a:r>
          </a:p>
          <a:p>
            <a:r>
              <a:rPr lang="en-US" dirty="0">
                <a:solidFill>
                  <a:schemeClr val="tx1"/>
                </a:solidFill>
              </a:rPr>
              <a:t>Continuous GnRH-as initially causes a flare-up but subsequently suppresses FSH and LH secretion, leading to the blockade of sex steroid production. </a:t>
            </a:r>
          </a:p>
          <a:p>
            <a:r>
              <a:rPr lang="en-US" dirty="0">
                <a:solidFill>
                  <a:schemeClr val="tx1"/>
                </a:solidFill>
              </a:rPr>
              <a:t>GnRH-as can be used in the treatment of sex steroid-dependent diseases such as adenomyosis </a:t>
            </a:r>
          </a:p>
          <a:p>
            <a:r>
              <a:rPr lang="en-US" b="1" dirty="0">
                <a:solidFill>
                  <a:schemeClr val="tx1"/>
                </a:solidFill>
              </a:rPr>
              <a:t>Mechanisms of action</a:t>
            </a:r>
            <a:r>
              <a:rPr lang="en-US" dirty="0">
                <a:solidFill>
                  <a:schemeClr val="tx1"/>
                </a:solidFill>
              </a:rPr>
              <a:t>: </a:t>
            </a:r>
          </a:p>
          <a:p>
            <a:r>
              <a:rPr lang="en-US" dirty="0">
                <a:solidFill>
                  <a:srgbClr val="7030A0"/>
                </a:solidFill>
              </a:rPr>
              <a:t>Hypoestrogenic</a:t>
            </a:r>
            <a:r>
              <a:rPr lang="en-US" dirty="0">
                <a:solidFill>
                  <a:schemeClr val="tx1"/>
                </a:solidFill>
              </a:rPr>
              <a:t> state (central downregulation and a deep suppression of gonadotropin Secretion).</a:t>
            </a:r>
          </a:p>
          <a:p>
            <a:r>
              <a:rPr lang="en-US" dirty="0">
                <a:solidFill>
                  <a:srgbClr val="7030A0"/>
                </a:solidFill>
              </a:rPr>
              <a:t> Antiproliferative </a:t>
            </a:r>
            <a:r>
              <a:rPr lang="en-US" dirty="0">
                <a:solidFill>
                  <a:schemeClr val="tx1"/>
                </a:solidFill>
              </a:rPr>
              <a:t>effect </a:t>
            </a:r>
            <a:r>
              <a:rPr lang="en-US" b="0" i="0" u="none" strike="noStrike" baseline="0" dirty="0">
                <a:solidFill>
                  <a:schemeClr val="tx1"/>
                </a:solidFill>
              </a:rPr>
              <a:t>within the myometrium</a:t>
            </a:r>
          </a:p>
          <a:p>
            <a:r>
              <a:rPr lang="en-US" dirty="0">
                <a:solidFill>
                  <a:schemeClr val="tx1"/>
                </a:solidFill>
              </a:rPr>
              <a:t> Increased </a:t>
            </a:r>
            <a:r>
              <a:rPr lang="en-US" dirty="0">
                <a:solidFill>
                  <a:srgbClr val="7030A0"/>
                </a:solidFill>
              </a:rPr>
              <a:t>apoptosis</a:t>
            </a:r>
            <a:r>
              <a:rPr lang="en-US" dirty="0">
                <a:solidFill>
                  <a:schemeClr val="tx1"/>
                </a:solidFill>
              </a:rPr>
              <a:t> in adenomyotic tissues</a:t>
            </a:r>
          </a:p>
          <a:p>
            <a:r>
              <a:rPr lang="en-US" dirty="0">
                <a:solidFill>
                  <a:schemeClr val="tx1"/>
                </a:solidFill>
              </a:rPr>
              <a:t> Reducing </a:t>
            </a:r>
            <a:r>
              <a:rPr lang="en-US" dirty="0">
                <a:solidFill>
                  <a:srgbClr val="7030A0"/>
                </a:solidFill>
              </a:rPr>
              <a:t>inflammation</a:t>
            </a:r>
            <a:r>
              <a:rPr lang="en-US" dirty="0">
                <a:solidFill>
                  <a:schemeClr val="tx1"/>
                </a:solidFill>
              </a:rPr>
              <a:t> and </a:t>
            </a:r>
            <a:r>
              <a:rPr lang="en-US" dirty="0">
                <a:solidFill>
                  <a:srgbClr val="7030A0"/>
                </a:solidFill>
              </a:rPr>
              <a:t>angiogenesis</a:t>
            </a:r>
          </a:p>
        </p:txBody>
      </p:sp>
    </p:spTree>
    <p:extLst>
      <p:ext uri="{BB962C8B-B14F-4D97-AF65-F5344CB8AC3E}">
        <p14:creationId xmlns:p14="http://schemas.microsoft.com/office/powerpoint/2010/main" val="381762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01751-14A5-47FA-BA5A-654FF763F65F}"/>
              </a:ext>
            </a:extLst>
          </p:cNvPr>
          <p:cNvSpPr txBox="1"/>
          <p:nvPr/>
        </p:nvSpPr>
        <p:spPr>
          <a:xfrm>
            <a:off x="1076619" y="660406"/>
            <a:ext cx="9685835" cy="6197594"/>
          </a:xfrm>
          <a:prstGeom prst="rect">
            <a:avLst/>
          </a:prstGeom>
          <a:noFill/>
        </p:spPr>
        <p:txBody>
          <a:bodyPr wrap="square">
            <a:spAutoFit/>
          </a:bodyPr>
          <a:lstStyle/>
          <a:p>
            <a:r>
              <a:rPr lang="en-US" sz="2400" b="1" dirty="0">
                <a:solidFill>
                  <a:schemeClr val="tx1"/>
                </a:solidFill>
              </a:rPr>
              <a:t>Effects</a:t>
            </a:r>
            <a:r>
              <a:rPr lang="en-US" sz="2400" dirty="0">
                <a:solidFill>
                  <a:schemeClr val="tx1"/>
                </a:solidFill>
              </a:rPr>
              <a:t>: </a:t>
            </a:r>
          </a:p>
          <a:p>
            <a:r>
              <a:rPr lang="en-US" sz="2400" dirty="0">
                <a:solidFill>
                  <a:schemeClr val="tx1"/>
                </a:solidFill>
              </a:rPr>
              <a:t>Significant reduction of </a:t>
            </a:r>
            <a:r>
              <a:rPr lang="en-US" sz="2400" dirty="0">
                <a:solidFill>
                  <a:srgbClr val="7030A0"/>
                </a:solidFill>
              </a:rPr>
              <a:t>uterine size</a:t>
            </a:r>
            <a:r>
              <a:rPr lang="en-US" sz="2400" dirty="0">
                <a:solidFill>
                  <a:schemeClr val="tx1"/>
                </a:solidFill>
              </a:rPr>
              <a:t>, </a:t>
            </a:r>
            <a:r>
              <a:rPr lang="en-US" sz="2400" dirty="0">
                <a:solidFill>
                  <a:srgbClr val="7030A0"/>
                </a:solidFill>
              </a:rPr>
              <a:t>bleeding</a:t>
            </a:r>
            <a:r>
              <a:rPr lang="en-US" sz="2400" dirty="0">
                <a:solidFill>
                  <a:schemeClr val="tx1"/>
                </a:solidFill>
              </a:rPr>
              <a:t> and </a:t>
            </a:r>
            <a:r>
              <a:rPr lang="en-US" sz="2400" dirty="0">
                <a:solidFill>
                  <a:srgbClr val="7030A0"/>
                </a:solidFill>
              </a:rPr>
              <a:t>pain</a:t>
            </a:r>
            <a:r>
              <a:rPr lang="en-US" sz="2400" dirty="0">
                <a:solidFill>
                  <a:schemeClr val="tx1"/>
                </a:solidFill>
              </a:rPr>
              <a:t> in short term period.</a:t>
            </a:r>
          </a:p>
          <a:p>
            <a:r>
              <a:rPr lang="en-US" sz="2400" dirty="0">
                <a:solidFill>
                  <a:schemeClr val="tx1"/>
                </a:solidFill>
              </a:rPr>
              <a:t> </a:t>
            </a:r>
            <a:r>
              <a:rPr lang="en-US" sz="2400" dirty="0">
                <a:solidFill>
                  <a:srgbClr val="7030A0"/>
                </a:solidFill>
              </a:rPr>
              <a:t>Improvement</a:t>
            </a:r>
            <a:r>
              <a:rPr lang="en-US" sz="2400" dirty="0">
                <a:solidFill>
                  <a:schemeClr val="tx1"/>
                </a:solidFill>
              </a:rPr>
              <a:t> of </a:t>
            </a:r>
            <a:r>
              <a:rPr lang="en-US" sz="2400" dirty="0">
                <a:solidFill>
                  <a:srgbClr val="7030A0"/>
                </a:solidFill>
              </a:rPr>
              <a:t>pregnancy</a:t>
            </a:r>
            <a:r>
              <a:rPr lang="en-US" sz="2400" dirty="0">
                <a:solidFill>
                  <a:schemeClr val="tx1"/>
                </a:solidFill>
              </a:rPr>
              <a:t> rate in ART cycles </a:t>
            </a:r>
          </a:p>
          <a:p>
            <a:pPr marL="228600" marR="0" lvl="0" indent="-182880" algn="l" defTabSz="914400" rtl="0" eaLnBrk="1" fontAlgn="auto" latinLnBrk="0" hangingPunct="1">
              <a:lnSpc>
                <a:spcPct val="90000"/>
              </a:lnSpc>
              <a:spcBef>
                <a:spcPts val="1400"/>
              </a:spcBef>
              <a:spcAft>
                <a:spcPts val="0"/>
              </a:spcAft>
              <a:buClr>
                <a:srgbClr val="A5B592"/>
              </a:buClr>
              <a:buSzPct val="80000"/>
              <a:buFont typeface="Corbel"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228600" marR="0" lvl="0" indent="-182880" algn="l" defTabSz="914400" rtl="0" eaLnBrk="1" fontAlgn="auto" latinLnBrk="0" hangingPunct="1">
              <a:lnSpc>
                <a:spcPct val="90000"/>
              </a:lnSpc>
              <a:spcBef>
                <a:spcPts val="1400"/>
              </a:spcBef>
              <a:spcAft>
                <a:spcPts val="0"/>
              </a:spcAft>
              <a:buClr>
                <a:srgbClr val="A5B592"/>
              </a:buClr>
              <a:buSzPct val="80000"/>
              <a:buFont typeface="Corbel"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a:ea typeface="+mn-ea"/>
                <a:cs typeface="+mn-cs"/>
              </a:rPr>
              <a:t>Side effects</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2400" b="0" i="0" u="none" strike="noStrike" kern="1200" cap="none" spc="0" normalizeH="0" baseline="0" noProof="0" dirty="0">
                <a:ln>
                  <a:noFill/>
                </a:ln>
                <a:solidFill>
                  <a:srgbClr val="7030A0"/>
                </a:solidFill>
                <a:effectLst/>
                <a:uLnTx/>
                <a:uFillTx/>
                <a:latin typeface="Times New Roman" panose="02020603050405020304"/>
                <a:ea typeface="+mn-ea"/>
                <a:cs typeface="+mn-cs"/>
              </a:rPr>
              <a:t>Menopausal symptoms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(i.e., vasomotor syndrome, reduced bone mineral density, genital atrophy, mood instability) Consider </a:t>
            </a:r>
            <a:r>
              <a:rPr kumimoji="0" lang="en-US" sz="2400" b="0" i="0" u="none" strike="noStrike" kern="1200" cap="none" spc="0" normalizeH="0" baseline="0" noProof="0" dirty="0">
                <a:ln>
                  <a:noFill/>
                </a:ln>
                <a:solidFill>
                  <a:srgbClr val="7030A0"/>
                </a:solidFill>
                <a:effectLst/>
                <a:uLnTx/>
                <a:uFillTx/>
                <a:latin typeface="Times New Roman" panose="02020603050405020304"/>
                <a:ea typeface="+mn-ea"/>
                <a:cs typeface="+mn-cs"/>
              </a:rPr>
              <a:t>add-back</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therapy </a:t>
            </a:r>
            <a:r>
              <a:rPr kumimoji="0" lang="en-US" sz="2400" b="0" i="0" u="none" strike="noStrike" kern="1200" cap="none" spc="0" normalizeH="0" baseline="0" noProof="0" dirty="0">
                <a:ln>
                  <a:noFill/>
                </a:ln>
                <a:solidFill>
                  <a:srgbClr val="7030A0"/>
                </a:solidFill>
                <a:effectLst/>
                <a:uLnTx/>
                <a:uFillTx/>
                <a:latin typeface="Times New Roman" panose="02020603050405020304"/>
                <a:ea typeface="+mn-ea"/>
                <a:cs typeface="+mn-cs"/>
              </a:rPr>
              <a:t>for prolonged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treatment.</a:t>
            </a:r>
          </a:p>
          <a:p>
            <a:pPr marL="228600" marR="0" lvl="0" indent="-182880" algn="l" defTabSz="914400" rtl="0" eaLnBrk="1" fontAlgn="auto" latinLnBrk="0" hangingPunct="1">
              <a:lnSpc>
                <a:spcPct val="90000"/>
              </a:lnSpc>
              <a:spcBef>
                <a:spcPts val="1400"/>
              </a:spcBef>
              <a:spcAft>
                <a:spcPts val="0"/>
              </a:spcAft>
              <a:buClr>
                <a:srgbClr val="A5B592"/>
              </a:buClr>
              <a:buSzPct val="80000"/>
              <a:buFont typeface="Corbe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228600" marR="0" lvl="0" indent="-182880" algn="l" defTabSz="914400" rtl="0" eaLnBrk="1" fontAlgn="auto" latinLnBrk="0" hangingPunct="1">
              <a:lnSpc>
                <a:spcPct val="90000"/>
              </a:lnSpc>
              <a:spcBef>
                <a:spcPts val="1400"/>
              </a:spcBef>
              <a:spcAft>
                <a:spcPts val="0"/>
              </a:spcAft>
              <a:buClr>
                <a:srgbClr val="A5B592"/>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To minimize side effects: </a:t>
            </a:r>
            <a:r>
              <a:rPr kumimoji="0" lang="en-US" sz="2400" b="1" i="0" u="none" strike="noStrike" kern="1200" cap="none" spc="0" normalizeH="0" baseline="0" noProof="0" dirty="0">
                <a:ln>
                  <a:noFill/>
                </a:ln>
                <a:solidFill>
                  <a:prstClr val="black"/>
                </a:solidFill>
                <a:effectLst/>
                <a:uLnTx/>
                <a:uFillTx/>
                <a:latin typeface="Times New Roman" panose="02020603050405020304"/>
                <a:ea typeface="+mn-ea"/>
                <a:cs typeface="+mn-cs"/>
              </a:rPr>
              <a:t>Add-back therapy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even if a long-term treatment needed with GnRH analogues should be </a:t>
            </a:r>
            <a:r>
              <a:rPr kumimoji="0" lang="en-US" sz="2400" b="1" i="0" u="none" strike="noStrike" kern="1200" cap="none" spc="0" normalizeH="0" baseline="0" noProof="0" dirty="0">
                <a:ln>
                  <a:noFill/>
                </a:ln>
                <a:solidFill>
                  <a:prstClr val="black"/>
                </a:solidFill>
                <a:effectLst/>
                <a:uLnTx/>
                <a:uFillTx/>
                <a:latin typeface="Times New Roman" panose="02020603050405020304"/>
                <a:ea typeface="+mn-ea"/>
                <a:cs typeface="+mn-cs"/>
              </a:rPr>
              <a:t>restricted</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to women </a:t>
            </a:r>
            <a:r>
              <a:rPr kumimoji="0" lang="en-US" sz="2400" b="1" i="0" u="sng" strike="noStrike" kern="1200" cap="none" spc="0" normalizeH="0" baseline="0" noProof="0" dirty="0">
                <a:ln>
                  <a:noFill/>
                </a:ln>
                <a:solidFill>
                  <a:prstClr val="black"/>
                </a:solidFill>
                <a:effectLst/>
                <a:uLnTx/>
                <a:uFillTx/>
                <a:latin typeface="Times New Roman" panose="02020603050405020304"/>
                <a:ea typeface="+mn-ea"/>
                <a:cs typeface="+mn-cs"/>
              </a:rPr>
              <a:t>unresponsive</a:t>
            </a:r>
            <a:r>
              <a:rPr kumimoji="0" lang="en-US" sz="2400" b="0" i="0" u="sng"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to other medications or in </a:t>
            </a:r>
            <a:r>
              <a:rPr kumimoji="0" lang="en-US" sz="2400" b="1" i="0" u="sng" strike="noStrike" kern="1200" cap="none" spc="0" normalizeH="0" baseline="0" noProof="0" dirty="0">
                <a:ln>
                  <a:noFill/>
                </a:ln>
                <a:solidFill>
                  <a:prstClr val="black"/>
                </a:solidFill>
                <a:effectLst/>
                <a:uLnTx/>
                <a:uFillTx/>
                <a:latin typeface="Times New Roman" panose="02020603050405020304"/>
                <a:ea typeface="+mn-ea"/>
                <a:cs typeface="+mn-cs"/>
              </a:rPr>
              <a:t>surgically high-risk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C00000"/>
              </a:solidFill>
              <a:effectLst/>
              <a:uLnTx/>
              <a:uFillTx/>
              <a:latin typeface="Times New Roman" panose="020206030504050203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err="1">
                <a:ln>
                  <a:noFill/>
                </a:ln>
                <a:solidFill>
                  <a:srgbClr val="C00000"/>
                </a:solidFill>
                <a:effectLst/>
                <a:uLnTx/>
                <a:uFillTx/>
                <a:latin typeface="Times New Roman" panose="02020603050405020304"/>
                <a:ea typeface="+mn-ea"/>
                <a:cs typeface="+mn-cs"/>
              </a:rPr>
              <a:t>Goserelin</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2400" b="0" i="0" u="none" strike="noStrike" kern="1200" cap="none" spc="0" normalizeH="0" baseline="0" noProof="0" dirty="0">
                <a:ln>
                  <a:noFill/>
                </a:ln>
                <a:solidFill>
                  <a:srgbClr val="C00000"/>
                </a:solidFill>
                <a:effectLst/>
                <a:uLnTx/>
                <a:uFillTx/>
                <a:latin typeface="Times New Roman" panose="02020603050405020304"/>
                <a:ea typeface="+mn-ea"/>
                <a:cs typeface="+mn-cs"/>
              </a:rPr>
              <a:t>leuprolide</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and </a:t>
            </a:r>
            <a:r>
              <a:rPr kumimoji="0" lang="en-US" sz="2400" b="0" i="0" u="none" strike="noStrike" kern="1200" cap="none" spc="0" normalizeH="0" baseline="0" noProof="0" dirty="0" err="1">
                <a:ln>
                  <a:noFill/>
                </a:ln>
                <a:solidFill>
                  <a:srgbClr val="C00000"/>
                </a:solidFill>
                <a:effectLst/>
                <a:uLnTx/>
                <a:uFillTx/>
                <a:latin typeface="Times New Roman" panose="02020603050405020304"/>
                <a:ea typeface="+mn-ea"/>
                <a:cs typeface="+mn-cs"/>
              </a:rPr>
              <a:t>nafarelin</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are commonly used in clinical practice.</a:t>
            </a:r>
          </a:p>
          <a:p>
            <a:pPr marL="228600" marR="0" lvl="0" indent="-182880" algn="l" defTabSz="914400" rtl="0" eaLnBrk="1" fontAlgn="auto" latinLnBrk="0" hangingPunct="1">
              <a:lnSpc>
                <a:spcPct val="90000"/>
              </a:lnSpc>
              <a:spcBef>
                <a:spcPts val="1400"/>
              </a:spcBef>
              <a:spcAft>
                <a:spcPts val="0"/>
              </a:spcAft>
              <a:buClr>
                <a:srgbClr val="A5B592"/>
              </a:buClr>
              <a:buSzPct val="80000"/>
              <a:buFont typeface="Corbe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1086530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418DF-74D3-4615-8662-E1B94FC7E865}"/>
              </a:ext>
            </a:extLst>
          </p:cNvPr>
          <p:cNvSpPr>
            <a:spLocks noGrp="1"/>
          </p:cNvSpPr>
          <p:nvPr>
            <p:ph idx="1"/>
          </p:nvPr>
        </p:nvSpPr>
        <p:spPr>
          <a:xfrm>
            <a:off x="1143000" y="997527"/>
            <a:ext cx="9872871" cy="5098473"/>
          </a:xfrm>
        </p:spPr>
        <p:txBody>
          <a:bodyPr>
            <a:normAutofit lnSpcReduction="10000"/>
          </a:bodyPr>
          <a:lstStyle/>
          <a:p>
            <a:r>
              <a:rPr lang="en-US" sz="2400" dirty="0">
                <a:solidFill>
                  <a:srgbClr val="7030A0"/>
                </a:solidFill>
              </a:rPr>
              <a:t>Long-term</a:t>
            </a:r>
            <a:r>
              <a:rPr lang="en-US" sz="2400" dirty="0">
                <a:solidFill>
                  <a:schemeClr val="tx1"/>
                </a:solidFill>
              </a:rPr>
              <a:t>, </a:t>
            </a:r>
            <a:r>
              <a:rPr lang="en-US" sz="2400" dirty="0">
                <a:solidFill>
                  <a:srgbClr val="7030A0"/>
                </a:solidFill>
              </a:rPr>
              <a:t>low-dose</a:t>
            </a:r>
            <a:r>
              <a:rPr lang="en-US" sz="2400" dirty="0">
                <a:solidFill>
                  <a:schemeClr val="tx1"/>
                </a:solidFill>
              </a:rPr>
              <a:t> GnRH analogues, so-called </a:t>
            </a:r>
            <a:r>
              <a:rPr lang="en-US" sz="2400" dirty="0">
                <a:solidFill>
                  <a:srgbClr val="7030A0"/>
                </a:solidFill>
              </a:rPr>
              <a:t>draw-back therapy</a:t>
            </a:r>
            <a:r>
              <a:rPr lang="en-US" sz="2400" dirty="0">
                <a:solidFill>
                  <a:schemeClr val="tx1"/>
                </a:solidFill>
              </a:rPr>
              <a:t>, tested in a small sample of women with adenomyosis.</a:t>
            </a:r>
          </a:p>
          <a:p>
            <a:r>
              <a:rPr lang="en-US" sz="2400" dirty="0">
                <a:solidFill>
                  <a:schemeClr val="tx1"/>
                </a:solidFill>
              </a:rPr>
              <a:t> </a:t>
            </a:r>
            <a:r>
              <a:rPr lang="en-US" b="1" dirty="0" err="1">
                <a:solidFill>
                  <a:schemeClr val="tx1"/>
                </a:solidFill>
              </a:rPr>
              <a:t>Buserelin</a:t>
            </a:r>
            <a:r>
              <a:rPr lang="en-US" dirty="0">
                <a:solidFill>
                  <a:schemeClr val="tx1"/>
                </a:solidFill>
              </a:rPr>
              <a:t> acetate </a:t>
            </a:r>
            <a:r>
              <a:rPr lang="en-US" b="1" dirty="0">
                <a:solidFill>
                  <a:schemeClr val="tx1"/>
                </a:solidFill>
              </a:rPr>
              <a:t>per nasal </a:t>
            </a:r>
            <a:r>
              <a:rPr lang="en-US" dirty="0">
                <a:solidFill>
                  <a:schemeClr val="tx1"/>
                </a:solidFill>
              </a:rPr>
              <a:t>administration for </a:t>
            </a:r>
            <a:r>
              <a:rPr lang="en-US" b="1" dirty="0">
                <a:solidFill>
                  <a:schemeClr val="tx1"/>
                </a:solidFill>
              </a:rPr>
              <a:t>2 years </a:t>
            </a:r>
            <a:r>
              <a:rPr lang="en-US" dirty="0">
                <a:solidFill>
                  <a:schemeClr val="tx1"/>
                </a:solidFill>
              </a:rPr>
              <a:t>allowed </a:t>
            </a:r>
            <a:r>
              <a:rPr lang="en-US" dirty="0">
                <a:solidFill>
                  <a:srgbClr val="7030A0"/>
                </a:solidFill>
              </a:rPr>
              <a:t>maintenance of </a:t>
            </a:r>
            <a:r>
              <a:rPr lang="en-US" dirty="0">
                <a:solidFill>
                  <a:schemeClr val="tx1"/>
                </a:solidFill>
              </a:rPr>
              <a:t>plasma estradiol levels within the therapeutic window, </a:t>
            </a:r>
            <a:r>
              <a:rPr lang="en-US" dirty="0">
                <a:solidFill>
                  <a:srgbClr val="7030A0"/>
                </a:solidFill>
              </a:rPr>
              <a:t>suppressing adverse events while maintaining therapeutic effects on adenomyosis</a:t>
            </a:r>
            <a:r>
              <a:rPr lang="en-US" dirty="0">
                <a:solidFill>
                  <a:schemeClr val="tx1"/>
                </a:solidFill>
              </a:rPr>
              <a:t>.</a:t>
            </a:r>
          </a:p>
          <a:p>
            <a:r>
              <a:rPr lang="en-US" dirty="0">
                <a:solidFill>
                  <a:schemeClr val="tx1"/>
                </a:solidFill>
              </a:rPr>
              <a:t>The mean </a:t>
            </a:r>
            <a:r>
              <a:rPr lang="en-US" dirty="0" err="1">
                <a:solidFill>
                  <a:schemeClr val="tx1"/>
                </a:solidFill>
              </a:rPr>
              <a:t>GnRHa</a:t>
            </a:r>
            <a:r>
              <a:rPr lang="en-US" dirty="0">
                <a:solidFill>
                  <a:schemeClr val="tx1"/>
                </a:solidFill>
              </a:rPr>
              <a:t> dose during draw-back therapy was </a:t>
            </a:r>
            <a:r>
              <a:rPr lang="en-US" u="sng" dirty="0">
                <a:solidFill>
                  <a:schemeClr val="tx1"/>
                </a:solidFill>
              </a:rPr>
              <a:t>435 microg/day (2.9 nasal sprays/day</a:t>
            </a:r>
            <a:r>
              <a:rPr lang="en-US" dirty="0">
                <a:solidFill>
                  <a:schemeClr val="tx1"/>
                </a:solidFill>
              </a:rPr>
              <a:t>). The mean E2 level during draw-back therapy was </a:t>
            </a:r>
            <a:r>
              <a:rPr lang="en-US" u="sng" dirty="0">
                <a:solidFill>
                  <a:schemeClr val="tx1"/>
                </a:solidFill>
              </a:rPr>
              <a:t>36.3+/-14.3 </a:t>
            </a:r>
            <a:r>
              <a:rPr lang="en-US" u="sng" dirty="0" err="1">
                <a:solidFill>
                  <a:schemeClr val="tx1"/>
                </a:solidFill>
              </a:rPr>
              <a:t>pg</a:t>
            </a:r>
            <a:r>
              <a:rPr lang="en-US" u="sng" dirty="0">
                <a:solidFill>
                  <a:schemeClr val="tx1"/>
                </a:solidFill>
              </a:rPr>
              <a:t>/ml</a:t>
            </a:r>
            <a:r>
              <a:rPr lang="en-US" dirty="0">
                <a:solidFill>
                  <a:schemeClr val="tx1"/>
                </a:solidFill>
              </a:rPr>
              <a:t>.</a:t>
            </a:r>
          </a:p>
          <a:p>
            <a:r>
              <a:rPr lang="en-US" b="0" i="0" dirty="0">
                <a:solidFill>
                  <a:srgbClr val="212121"/>
                </a:solidFill>
                <a:effectLst/>
              </a:rPr>
              <a:t>Intensity of </a:t>
            </a:r>
            <a:r>
              <a:rPr lang="en-US" b="0" i="0" dirty="0">
                <a:solidFill>
                  <a:srgbClr val="7030A0"/>
                </a:solidFill>
                <a:effectLst/>
              </a:rPr>
              <a:t>chronic pelvic pain was significantly lower </a:t>
            </a:r>
            <a:r>
              <a:rPr lang="en-US" b="0" i="0" dirty="0">
                <a:solidFill>
                  <a:srgbClr val="212121"/>
                </a:solidFill>
                <a:effectLst/>
              </a:rPr>
              <a:t>during draw-back therapy than before draw-back therapy.</a:t>
            </a:r>
            <a:endParaRPr lang="en-US" b="0" i="0" dirty="0">
              <a:solidFill>
                <a:schemeClr val="tx1"/>
              </a:solidFill>
              <a:effectLst/>
            </a:endParaRPr>
          </a:p>
          <a:p>
            <a:r>
              <a:rPr lang="en-US" b="0" i="0" dirty="0">
                <a:solidFill>
                  <a:srgbClr val="212121"/>
                </a:solidFill>
                <a:effectLst/>
              </a:rPr>
              <a:t>Severity of </a:t>
            </a:r>
            <a:r>
              <a:rPr lang="en-US" b="0" i="0" dirty="0">
                <a:solidFill>
                  <a:srgbClr val="7030A0"/>
                </a:solidFill>
                <a:effectLst/>
              </a:rPr>
              <a:t>vasomotor symptoms </a:t>
            </a:r>
            <a:r>
              <a:rPr lang="en-US" b="0" i="0" dirty="0">
                <a:solidFill>
                  <a:srgbClr val="212121"/>
                </a:solidFill>
                <a:effectLst/>
              </a:rPr>
              <a:t>during draw-back therapy was </a:t>
            </a:r>
            <a:r>
              <a:rPr lang="en-US" b="0" i="0" dirty="0">
                <a:solidFill>
                  <a:srgbClr val="7030A0"/>
                </a:solidFill>
                <a:effectLst/>
              </a:rPr>
              <a:t>significantly lower</a:t>
            </a:r>
          </a:p>
          <a:p>
            <a:r>
              <a:rPr lang="en-US" b="0" i="0" dirty="0">
                <a:solidFill>
                  <a:srgbClr val="212121"/>
                </a:solidFill>
                <a:effectLst/>
                <a:latin typeface="BlinkMacSystemFont"/>
              </a:rPr>
              <a:t>The decrease in BMD during a 6-month course of treatment was 0.96+/-0.9%.</a:t>
            </a:r>
            <a:endParaRPr lang="en-US" dirty="0">
              <a:solidFill>
                <a:srgbClr val="7030A0"/>
              </a:solidFill>
            </a:endParaRPr>
          </a:p>
          <a:p>
            <a:r>
              <a:rPr lang="en-US" sz="2000" dirty="0">
                <a:solidFill>
                  <a:srgbClr val="0070C0"/>
                </a:solidFill>
              </a:rPr>
              <a:t>Akira S, Mine K, </a:t>
            </a:r>
            <a:r>
              <a:rPr lang="en-US" sz="2000" dirty="0" err="1">
                <a:solidFill>
                  <a:srgbClr val="0070C0"/>
                </a:solidFill>
              </a:rPr>
              <a:t>Kuwabara</a:t>
            </a:r>
            <a:r>
              <a:rPr lang="en-US" sz="2000" dirty="0">
                <a:solidFill>
                  <a:srgbClr val="0070C0"/>
                </a:solidFill>
              </a:rPr>
              <a:t> Y, Takeshita T. Efficacy of long-term, low-dose gonadotropin-releasing hormone agonist therapy (draw-back therapy) for adenomyosis. Med Sci </a:t>
            </a:r>
            <a:r>
              <a:rPr lang="en-US" sz="2000" dirty="0" err="1">
                <a:solidFill>
                  <a:srgbClr val="0070C0"/>
                </a:solidFill>
              </a:rPr>
              <a:t>Monit</a:t>
            </a:r>
            <a:r>
              <a:rPr lang="en-US" sz="2000" dirty="0">
                <a:solidFill>
                  <a:srgbClr val="0070C0"/>
                </a:solidFill>
              </a:rPr>
              <a:t> 2009;1</a:t>
            </a:r>
          </a:p>
        </p:txBody>
      </p:sp>
    </p:spTree>
    <p:extLst>
      <p:ext uri="{BB962C8B-B14F-4D97-AF65-F5344CB8AC3E}">
        <p14:creationId xmlns:p14="http://schemas.microsoft.com/office/powerpoint/2010/main" val="3275738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FD85-E231-4E1A-8097-AB8BAA1316D3}"/>
              </a:ext>
            </a:extLst>
          </p:cNvPr>
          <p:cNvSpPr>
            <a:spLocks noGrp="1"/>
          </p:cNvSpPr>
          <p:nvPr>
            <p:ph type="title"/>
          </p:nvPr>
        </p:nvSpPr>
        <p:spPr>
          <a:xfrm>
            <a:off x="1065475" y="360219"/>
            <a:ext cx="9875520" cy="1356360"/>
          </a:xfrm>
        </p:spPr>
        <p:txBody>
          <a:bodyPr>
            <a:normAutofit/>
          </a:bodyPr>
          <a:lstStyle/>
          <a:p>
            <a:r>
              <a:rPr lang="en-US" sz="3600" b="1" i="0" u="none" strike="noStrike" baseline="0" dirty="0">
                <a:solidFill>
                  <a:srgbClr val="C00000"/>
                </a:solidFill>
              </a:rPr>
              <a:t>GnRH Antagonists</a:t>
            </a:r>
            <a:br>
              <a:rPr lang="en-US" sz="4400" b="0" i="0" u="none" strike="noStrike" baseline="0" dirty="0">
                <a:solidFill>
                  <a:srgbClr val="000000"/>
                </a:solidFill>
                <a:latin typeface="AdvOT2b189473.B"/>
              </a:rPr>
            </a:br>
            <a:endParaRPr lang="en-US" dirty="0"/>
          </a:p>
        </p:txBody>
      </p:sp>
      <p:sp>
        <p:nvSpPr>
          <p:cNvPr id="3" name="Content Placeholder 2">
            <a:extLst>
              <a:ext uri="{FF2B5EF4-FFF2-40B4-BE49-F238E27FC236}">
                <a16:creationId xmlns:a16="http://schemas.microsoft.com/office/drawing/2014/main" id="{CC49CA6D-9CDD-4BFD-B3F8-87962A5B679A}"/>
              </a:ext>
            </a:extLst>
          </p:cNvPr>
          <p:cNvSpPr>
            <a:spLocks noGrp="1"/>
          </p:cNvSpPr>
          <p:nvPr>
            <p:ph idx="1"/>
          </p:nvPr>
        </p:nvSpPr>
        <p:spPr>
          <a:xfrm>
            <a:off x="745435" y="1284610"/>
            <a:ext cx="10515600" cy="4692637"/>
          </a:xfrm>
        </p:spPr>
        <p:txBody>
          <a:bodyPr>
            <a:noAutofit/>
          </a:bodyPr>
          <a:lstStyle/>
          <a:p>
            <a:pPr algn="l"/>
            <a:r>
              <a:rPr lang="en-US" sz="2000" b="1" i="0" u="none" strike="noStrike" baseline="0" dirty="0">
                <a:solidFill>
                  <a:srgbClr val="7030A0"/>
                </a:solidFill>
              </a:rPr>
              <a:t>Immediate</a:t>
            </a:r>
            <a:r>
              <a:rPr lang="en-US" sz="2000" b="0" i="0" u="none" strike="noStrike" baseline="0" dirty="0">
                <a:solidFill>
                  <a:srgbClr val="000000"/>
                </a:solidFill>
              </a:rPr>
              <a:t> suppression of reproductive function by inhibiting the secretion of FSH and LH</a:t>
            </a:r>
          </a:p>
          <a:p>
            <a:pPr algn="l"/>
            <a:r>
              <a:rPr lang="en-US" sz="2000" b="0" i="0" u="none" strike="noStrike" baseline="0" dirty="0">
                <a:solidFill>
                  <a:srgbClr val="000000"/>
                </a:solidFill>
              </a:rPr>
              <a:t>shown a dose-dependent </a:t>
            </a:r>
            <a:r>
              <a:rPr lang="en-US" sz="2000" b="1" i="0" u="none" strike="noStrike" baseline="0" dirty="0">
                <a:solidFill>
                  <a:srgbClr val="000000"/>
                </a:solidFill>
              </a:rPr>
              <a:t>rapidly reversible </a:t>
            </a:r>
            <a:r>
              <a:rPr lang="en-US" sz="2000" b="0" i="0" u="none" strike="noStrike" baseline="0" dirty="0">
                <a:solidFill>
                  <a:srgbClr val="000000"/>
                </a:solidFill>
              </a:rPr>
              <a:t>effect</a:t>
            </a:r>
          </a:p>
          <a:p>
            <a:pPr algn="l"/>
            <a:r>
              <a:rPr lang="en-US" sz="2000" b="0" i="0" u="none" strike="noStrike" baseline="0" dirty="0">
                <a:solidFill>
                  <a:srgbClr val="000000"/>
                </a:solidFill>
              </a:rPr>
              <a:t>GnRH-ant </a:t>
            </a:r>
            <a:r>
              <a:rPr lang="en-US" sz="2000" b="1" i="0" u="none" strike="noStrike" baseline="0" dirty="0">
                <a:solidFill>
                  <a:srgbClr val="7030A0"/>
                </a:solidFill>
              </a:rPr>
              <a:t>do not induce neither downregulation nor desensitization of receptors</a:t>
            </a:r>
            <a:r>
              <a:rPr lang="en-US" sz="2000" b="0" i="0" u="none" strike="noStrike" baseline="0" dirty="0">
                <a:solidFill>
                  <a:srgbClr val="000000"/>
                </a:solidFill>
              </a:rPr>
              <a:t>, as they act </a:t>
            </a:r>
            <a:r>
              <a:rPr lang="en-US" sz="2000" b="0" i="0" u="sng" strike="noStrike" baseline="0" dirty="0">
                <a:solidFill>
                  <a:srgbClr val="7030A0"/>
                </a:solidFill>
              </a:rPr>
              <a:t>competitively preventing endogenous GnRH </a:t>
            </a:r>
            <a:r>
              <a:rPr lang="en-US" sz="2000" b="0" i="0" u="none" strike="noStrike" baseline="0" dirty="0">
                <a:solidFill>
                  <a:srgbClr val="000000"/>
                </a:solidFill>
              </a:rPr>
              <a:t>from binding and activating its </a:t>
            </a:r>
            <a:r>
              <a:rPr lang="en-US" sz="2000" b="0" i="0" u="none" strike="noStrike" baseline="0" dirty="0">
                <a:solidFill>
                  <a:srgbClr val="7030A0"/>
                </a:solidFill>
              </a:rPr>
              <a:t>pituitary receptor</a:t>
            </a:r>
            <a:r>
              <a:rPr lang="en-US" sz="2000" b="0" i="0" u="none" strike="noStrike" baseline="0" dirty="0">
                <a:solidFill>
                  <a:srgbClr val="000000"/>
                </a:solidFill>
              </a:rPr>
              <a:t>. Thus, </a:t>
            </a:r>
            <a:r>
              <a:rPr lang="en-US" sz="2000" b="1" i="0" u="none" strike="noStrike" baseline="0" dirty="0">
                <a:solidFill>
                  <a:srgbClr val="7030A0"/>
                </a:solidFill>
              </a:rPr>
              <a:t>depending on the dose </a:t>
            </a:r>
            <a:r>
              <a:rPr lang="en-US" sz="2000" b="0" i="0" u="none" strike="noStrike" baseline="0" dirty="0">
                <a:solidFill>
                  <a:srgbClr val="000000"/>
                </a:solidFill>
              </a:rPr>
              <a:t>of antagonist administered, the </a:t>
            </a:r>
            <a:r>
              <a:rPr lang="en-US" sz="2000" b="1" i="0" u="none" strike="noStrike" baseline="0" dirty="0">
                <a:solidFill>
                  <a:srgbClr val="7030A0"/>
                </a:solidFill>
              </a:rPr>
              <a:t>estradiol suppression can be modulated</a:t>
            </a:r>
            <a:endParaRPr lang="fa-IR" sz="2000" b="1" i="0" u="none" strike="noStrike" baseline="0" dirty="0">
              <a:solidFill>
                <a:srgbClr val="7030A0"/>
              </a:solidFill>
            </a:endParaRPr>
          </a:p>
          <a:p>
            <a:r>
              <a:rPr lang="en-US" sz="2000" b="0" i="0" u="none" strike="noStrike" baseline="0" dirty="0">
                <a:solidFill>
                  <a:srgbClr val="000000"/>
                </a:solidFill>
              </a:rPr>
              <a:t>The treatment </a:t>
            </a:r>
            <a:r>
              <a:rPr lang="en-US" sz="2000" b="1" i="0" u="sng" strike="noStrike" baseline="0" dirty="0">
                <a:solidFill>
                  <a:schemeClr val="tx1"/>
                </a:solidFill>
              </a:rPr>
              <a:t>may partially suppress </a:t>
            </a:r>
            <a:r>
              <a:rPr lang="en-US" sz="2000" b="0" i="0" u="none" strike="noStrike" baseline="0" dirty="0">
                <a:solidFill>
                  <a:srgbClr val="7030A0"/>
                </a:solidFill>
              </a:rPr>
              <a:t>estradiol </a:t>
            </a:r>
            <a:r>
              <a:rPr lang="en-US" sz="2000" b="1" i="0" u="none" strike="noStrike" baseline="0" dirty="0">
                <a:solidFill>
                  <a:srgbClr val="7030A0"/>
                </a:solidFill>
              </a:rPr>
              <a:t>without having to administer addback</a:t>
            </a:r>
            <a:r>
              <a:rPr lang="en-US" sz="2000" b="1" i="0" u="none" strike="noStrike" baseline="0" dirty="0">
                <a:solidFill>
                  <a:srgbClr val="000000"/>
                </a:solidFill>
              </a:rPr>
              <a:t> </a:t>
            </a:r>
            <a:r>
              <a:rPr lang="en-US" sz="2000" b="0" i="0" u="none" strike="noStrike" baseline="0" dirty="0">
                <a:solidFill>
                  <a:srgbClr val="000000"/>
                </a:solidFill>
              </a:rPr>
              <a:t>therapy, </a:t>
            </a:r>
            <a:r>
              <a:rPr lang="en-US" sz="2000" b="1" i="0" u="sng" strike="noStrike" baseline="0" dirty="0">
                <a:solidFill>
                  <a:srgbClr val="000000"/>
                </a:solidFill>
              </a:rPr>
              <a:t>or fully suppress </a:t>
            </a:r>
            <a:r>
              <a:rPr lang="en-US" sz="2000" b="0" i="0" u="sng" strike="noStrike" baseline="0" dirty="0">
                <a:solidFill>
                  <a:srgbClr val="000000"/>
                </a:solidFill>
              </a:rPr>
              <a:t>estradiol when combined with add-back therapy </a:t>
            </a:r>
            <a:r>
              <a:rPr lang="en-US" sz="2000" b="0" i="0" u="none" strike="noStrike" baseline="0" dirty="0">
                <a:solidFill>
                  <a:srgbClr val="000000"/>
                </a:solidFill>
              </a:rPr>
              <a:t>.</a:t>
            </a:r>
            <a:endParaRPr lang="fa-IR" sz="2000" b="1" i="0" u="none" strike="noStrike" baseline="0" dirty="0">
              <a:solidFill>
                <a:srgbClr val="7030A0"/>
              </a:solidFill>
            </a:endParaRPr>
          </a:p>
          <a:p>
            <a:r>
              <a:rPr lang="en-US" sz="2000" b="0" i="0" u="none" strike="noStrike" baseline="0" dirty="0">
                <a:solidFill>
                  <a:srgbClr val="000000"/>
                </a:solidFill>
              </a:rPr>
              <a:t>RCT</a:t>
            </a:r>
            <a:r>
              <a:rPr lang="en-US" sz="2000" dirty="0">
                <a:solidFill>
                  <a:srgbClr val="000000"/>
                </a:solidFill>
              </a:rPr>
              <a:t>: </a:t>
            </a:r>
            <a:r>
              <a:rPr lang="en-US" sz="2000" b="0" i="0" u="none" strike="noStrike" baseline="0" dirty="0">
                <a:solidFill>
                  <a:srgbClr val="000000"/>
                </a:solidFill>
              </a:rPr>
              <a:t> </a:t>
            </a:r>
            <a:r>
              <a:rPr lang="en-US" sz="2000" b="1" i="0" u="none" strike="noStrike" baseline="0" dirty="0" err="1">
                <a:solidFill>
                  <a:srgbClr val="7030A0"/>
                </a:solidFill>
              </a:rPr>
              <a:t>elagolix</a:t>
            </a:r>
            <a:r>
              <a:rPr lang="en-US" sz="2000" b="0" i="0" u="none" strike="noStrike" baseline="0" dirty="0">
                <a:solidFill>
                  <a:srgbClr val="000000"/>
                </a:solidFill>
              </a:rPr>
              <a:t>, an </a:t>
            </a:r>
            <a:r>
              <a:rPr lang="en-US" sz="2000" b="1" i="0" u="none" strike="noStrike" baseline="0" dirty="0">
                <a:solidFill>
                  <a:srgbClr val="7030A0"/>
                </a:solidFill>
              </a:rPr>
              <a:t>oral</a:t>
            </a:r>
            <a:r>
              <a:rPr lang="en-US" sz="2000" b="1" i="0" u="none" strike="noStrike" baseline="0" dirty="0">
                <a:solidFill>
                  <a:srgbClr val="000000"/>
                </a:solidFill>
              </a:rPr>
              <a:t> </a:t>
            </a:r>
            <a:r>
              <a:rPr lang="en-US" sz="2000" i="0" u="none" strike="noStrike" baseline="0" dirty="0">
                <a:solidFill>
                  <a:schemeClr val="tx1"/>
                </a:solidFill>
              </a:rPr>
              <a:t>nonpeptide</a:t>
            </a:r>
            <a:r>
              <a:rPr lang="en-US" sz="2000" b="1" i="0" u="none" strike="noStrike" baseline="0" dirty="0">
                <a:solidFill>
                  <a:srgbClr val="000000"/>
                </a:solidFill>
              </a:rPr>
              <a:t> </a:t>
            </a:r>
            <a:r>
              <a:rPr lang="en-US" sz="2000" b="0" i="0" u="none" strike="noStrike" baseline="0" dirty="0">
                <a:solidFill>
                  <a:srgbClr val="000000"/>
                </a:solidFill>
              </a:rPr>
              <a:t>GnRH-ant</a:t>
            </a:r>
            <a:r>
              <a:rPr lang="en-US" sz="2000" dirty="0">
                <a:solidFill>
                  <a:srgbClr val="000000"/>
                </a:solidFill>
              </a:rPr>
              <a:t>: </a:t>
            </a:r>
            <a:r>
              <a:rPr lang="en-US" sz="2000" b="0" i="0" u="none" strike="noStrike" baseline="0" dirty="0">
                <a:solidFill>
                  <a:srgbClr val="000000"/>
                </a:solidFill>
              </a:rPr>
              <a:t>were  </a:t>
            </a:r>
            <a:r>
              <a:rPr lang="en-US" sz="2000" b="0" i="0" u="sng" strike="noStrike" baseline="0" dirty="0">
                <a:solidFill>
                  <a:srgbClr val="7030A0"/>
                </a:solidFill>
              </a:rPr>
              <a:t>effective</a:t>
            </a:r>
            <a:r>
              <a:rPr lang="en-US" sz="2000" b="0" i="0" u="none" strike="noStrike" baseline="0" dirty="0">
                <a:solidFill>
                  <a:srgbClr val="000000"/>
                </a:solidFill>
              </a:rPr>
              <a:t> in improving </a:t>
            </a:r>
            <a:r>
              <a:rPr lang="en-US" sz="2000" b="0" i="0" u="sng" strike="noStrike" baseline="0" dirty="0">
                <a:solidFill>
                  <a:srgbClr val="7030A0"/>
                </a:solidFill>
              </a:rPr>
              <a:t>dysmenorrhea</a:t>
            </a:r>
            <a:r>
              <a:rPr lang="en-US" sz="2000" b="0" i="0" u="none" strike="noStrike" baseline="0" dirty="0">
                <a:solidFill>
                  <a:srgbClr val="000000"/>
                </a:solidFill>
              </a:rPr>
              <a:t> and </a:t>
            </a:r>
            <a:r>
              <a:rPr lang="en-US" sz="2000" b="0" i="0" u="none" strike="noStrike" baseline="0" dirty="0">
                <a:solidFill>
                  <a:srgbClr val="7030A0"/>
                </a:solidFill>
              </a:rPr>
              <a:t>non-menstrual </a:t>
            </a:r>
            <a:r>
              <a:rPr lang="en-US" sz="2000" b="0" i="0" u="sng" strike="noStrike" baseline="0" dirty="0">
                <a:solidFill>
                  <a:srgbClr val="7030A0"/>
                </a:solidFill>
              </a:rPr>
              <a:t>pelvic pain </a:t>
            </a:r>
            <a:r>
              <a:rPr lang="en-US" sz="2000" b="0" i="0" u="none" strike="noStrike" baseline="0" dirty="0">
                <a:solidFill>
                  <a:srgbClr val="000000"/>
                </a:solidFill>
              </a:rPr>
              <a:t>during a 6-month period in women with moderate to severe endometriosis-associated pain. </a:t>
            </a:r>
          </a:p>
          <a:p>
            <a:r>
              <a:rPr lang="en-US" sz="2000" i="0" u="none" strike="noStrike" baseline="0" dirty="0">
                <a:solidFill>
                  <a:schemeClr val="tx1"/>
                </a:solidFill>
              </a:rPr>
              <a:t>Considering the promising results of GnRH-ant in endometriosis, a future use for treating adenomyosis-related symptoms may be hypothesized.</a:t>
            </a:r>
          </a:p>
          <a:p>
            <a:pPr algn="l"/>
            <a:endParaRPr lang="en-US" sz="2000" b="0" i="0" u="none" strike="noStrike" baseline="0" dirty="0">
              <a:solidFill>
                <a:srgbClr val="000000"/>
              </a:solidFill>
            </a:endParaRPr>
          </a:p>
        </p:txBody>
      </p:sp>
    </p:spTree>
    <p:extLst>
      <p:ext uri="{BB962C8B-B14F-4D97-AF65-F5344CB8AC3E}">
        <p14:creationId xmlns:p14="http://schemas.microsoft.com/office/powerpoint/2010/main" val="385463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1FDD0FF-41B4-4D8B-AB32-E02396B00758}"/>
              </a:ext>
            </a:extLst>
          </p:cNvPr>
          <p:cNvPicPr>
            <a:picLocks noGrp="1" noChangeAspect="1"/>
          </p:cNvPicPr>
          <p:nvPr>
            <p:ph idx="1"/>
          </p:nvPr>
        </p:nvPicPr>
        <p:blipFill>
          <a:blip r:embed="rId2"/>
          <a:stretch>
            <a:fillRect/>
          </a:stretch>
        </p:blipFill>
        <p:spPr>
          <a:xfrm>
            <a:off x="2748265" y="1109640"/>
            <a:ext cx="6695469" cy="4351338"/>
          </a:xfrm>
        </p:spPr>
      </p:pic>
    </p:spTree>
    <p:extLst>
      <p:ext uri="{BB962C8B-B14F-4D97-AF65-F5344CB8AC3E}">
        <p14:creationId xmlns:p14="http://schemas.microsoft.com/office/powerpoint/2010/main" val="838821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593B8-189E-404B-A276-67EDBCEB1138}"/>
              </a:ext>
            </a:extLst>
          </p:cNvPr>
          <p:cNvSpPr>
            <a:spLocks noGrp="1"/>
          </p:cNvSpPr>
          <p:nvPr>
            <p:ph idx="1"/>
          </p:nvPr>
        </p:nvSpPr>
        <p:spPr>
          <a:xfrm>
            <a:off x="745435" y="1253331"/>
            <a:ext cx="10515600" cy="4351338"/>
          </a:xfrm>
        </p:spPr>
        <p:txBody>
          <a:bodyPr>
            <a:normAutofit fontScale="92500"/>
          </a:bodyPr>
          <a:lstStyle/>
          <a:p>
            <a:r>
              <a:rPr lang="en-US" sz="2400" b="0" i="0" dirty="0">
                <a:solidFill>
                  <a:schemeClr val="tx1"/>
                </a:solidFill>
                <a:effectLst/>
                <a:cs typeface="Calibri" panose="020F0502020204030204" pitchFamily="34" charset="0"/>
              </a:rPr>
              <a:t>Eight women (aged 37–45 years) with adenomyosis confirmed by magnetic resonance imaging (MRI) were enrolled in a single-</a:t>
            </a:r>
            <a:r>
              <a:rPr lang="en-US" sz="2400" b="0" i="0" dirty="0" err="1">
                <a:solidFill>
                  <a:schemeClr val="tx1"/>
                </a:solidFill>
                <a:effectLst/>
                <a:cs typeface="Calibri" panose="020F0502020204030204" pitchFamily="34" charset="0"/>
              </a:rPr>
              <a:t>centre</a:t>
            </a:r>
            <a:r>
              <a:rPr lang="en-US" sz="2400" b="0" i="0" dirty="0">
                <a:solidFill>
                  <a:schemeClr val="tx1"/>
                </a:solidFill>
                <a:effectLst/>
                <a:cs typeface="Calibri" panose="020F0502020204030204" pitchFamily="34" charset="0"/>
              </a:rPr>
              <a:t>, open-label pilot study. </a:t>
            </a:r>
          </a:p>
          <a:p>
            <a:r>
              <a:rPr lang="en-US" sz="2400" b="0" i="0" dirty="0">
                <a:solidFill>
                  <a:schemeClr val="tx1"/>
                </a:solidFill>
                <a:effectLst/>
                <a:cs typeface="Calibri" panose="020F0502020204030204" pitchFamily="34" charset="0"/>
              </a:rPr>
              <a:t>A once-daily regimen of 200 mg </a:t>
            </a:r>
            <a:r>
              <a:rPr lang="en-US" sz="2400" b="0" i="0" dirty="0" err="1">
                <a:solidFill>
                  <a:schemeClr val="tx1"/>
                </a:solidFill>
                <a:effectLst/>
                <a:cs typeface="Calibri" panose="020F0502020204030204" pitchFamily="34" charset="0"/>
              </a:rPr>
              <a:t>linzagolix</a:t>
            </a:r>
            <a:r>
              <a:rPr lang="en-US" sz="2400" b="0" i="0" dirty="0">
                <a:solidFill>
                  <a:schemeClr val="tx1"/>
                </a:solidFill>
                <a:effectLst/>
                <a:cs typeface="Calibri" panose="020F0502020204030204" pitchFamily="34" charset="0"/>
              </a:rPr>
              <a:t> for 12 weeks and then 100 mg for another 12 weeks </a:t>
            </a:r>
            <a:r>
              <a:rPr lang="en-US" sz="2400" b="0" i="0" u="sng" dirty="0">
                <a:solidFill>
                  <a:schemeClr val="tx1"/>
                </a:solidFill>
                <a:effectLst/>
                <a:cs typeface="Calibri" panose="020F0502020204030204" pitchFamily="34" charset="0"/>
              </a:rPr>
              <a:t>decreased adenomyotic </a:t>
            </a:r>
            <a:r>
              <a:rPr lang="en-US" sz="2400" b="0" i="0" u="sng" dirty="0">
                <a:solidFill>
                  <a:srgbClr val="7030A0"/>
                </a:solidFill>
                <a:effectLst/>
                <a:cs typeface="Calibri" panose="020F0502020204030204" pitchFamily="34" charset="0"/>
              </a:rPr>
              <a:t>uterine volume </a:t>
            </a:r>
            <a:r>
              <a:rPr lang="en-US" sz="2400" b="0" i="0" u="sng" dirty="0">
                <a:solidFill>
                  <a:schemeClr val="tx1"/>
                </a:solidFill>
                <a:effectLst/>
                <a:cs typeface="Calibri" panose="020F0502020204030204" pitchFamily="34" charset="0"/>
              </a:rPr>
              <a:t>and improved associated </a:t>
            </a:r>
            <a:r>
              <a:rPr lang="en-US" sz="2400" b="0" i="0" u="sng" dirty="0">
                <a:solidFill>
                  <a:srgbClr val="7030A0"/>
                </a:solidFill>
                <a:effectLst/>
                <a:cs typeface="Calibri" panose="020F0502020204030204" pitchFamily="34" charset="0"/>
              </a:rPr>
              <a:t>symptoms</a:t>
            </a:r>
            <a:r>
              <a:rPr lang="en-US" sz="2400" b="0" i="0" u="sng" dirty="0">
                <a:solidFill>
                  <a:schemeClr val="tx1"/>
                </a:solidFill>
                <a:effectLst/>
                <a:cs typeface="Calibri" panose="020F0502020204030204" pitchFamily="34" charset="0"/>
              </a:rPr>
              <a:t>.</a:t>
            </a:r>
          </a:p>
          <a:p>
            <a:r>
              <a:rPr lang="en-US" sz="2000" b="0" i="0" dirty="0" err="1">
                <a:solidFill>
                  <a:srgbClr val="0070C0"/>
                </a:solidFill>
                <a:effectLst/>
                <a:latin typeface="BlinkMacSystemFont"/>
              </a:rPr>
              <a:t>Donnez</a:t>
            </a:r>
            <a:r>
              <a:rPr lang="en-US" sz="2000" b="0" i="0" dirty="0">
                <a:solidFill>
                  <a:srgbClr val="0070C0"/>
                </a:solidFill>
                <a:effectLst/>
                <a:latin typeface="BlinkMacSystemFont"/>
              </a:rPr>
              <a:t> J, </a:t>
            </a:r>
            <a:r>
              <a:rPr lang="en-US" sz="2000" b="0" i="0" dirty="0" err="1">
                <a:solidFill>
                  <a:srgbClr val="0070C0"/>
                </a:solidFill>
                <a:effectLst/>
                <a:latin typeface="BlinkMacSystemFont"/>
              </a:rPr>
              <a:t>Donnez</a:t>
            </a:r>
            <a:r>
              <a:rPr lang="en-US" sz="2000" b="0" i="0" dirty="0">
                <a:solidFill>
                  <a:srgbClr val="0070C0"/>
                </a:solidFill>
                <a:effectLst/>
                <a:latin typeface="BlinkMacSystemFont"/>
              </a:rPr>
              <a:t> O, </a:t>
            </a:r>
            <a:r>
              <a:rPr lang="en-US" sz="2000" b="0" i="0" dirty="0" err="1">
                <a:solidFill>
                  <a:srgbClr val="0070C0"/>
                </a:solidFill>
                <a:effectLst/>
                <a:latin typeface="BlinkMacSystemFont"/>
              </a:rPr>
              <a:t>Brethous</a:t>
            </a:r>
            <a:r>
              <a:rPr lang="en-US" sz="2000" b="0" i="0" dirty="0">
                <a:solidFill>
                  <a:srgbClr val="0070C0"/>
                </a:solidFill>
                <a:effectLst/>
                <a:latin typeface="BlinkMacSystemFont"/>
              </a:rPr>
              <a:t> M, </a:t>
            </a:r>
            <a:r>
              <a:rPr lang="en-US" sz="2000" b="0" i="0" dirty="0" err="1">
                <a:solidFill>
                  <a:srgbClr val="0070C0"/>
                </a:solidFill>
                <a:effectLst/>
                <a:latin typeface="BlinkMacSystemFont"/>
              </a:rPr>
              <a:t>Bestel</a:t>
            </a:r>
            <a:r>
              <a:rPr lang="en-US" sz="2000" b="0" i="0" dirty="0">
                <a:solidFill>
                  <a:srgbClr val="0070C0"/>
                </a:solidFill>
                <a:effectLst/>
                <a:latin typeface="BlinkMacSystemFont"/>
              </a:rPr>
              <a:t> E, Garner E, Charpentier S, </a:t>
            </a:r>
            <a:r>
              <a:rPr lang="en-US" sz="2000" b="0" i="0" dirty="0" err="1">
                <a:solidFill>
                  <a:srgbClr val="0070C0"/>
                </a:solidFill>
                <a:effectLst/>
                <a:latin typeface="BlinkMacSystemFont"/>
              </a:rPr>
              <a:t>Humberstone</a:t>
            </a:r>
            <a:r>
              <a:rPr lang="en-US" sz="2000" b="0" i="0" dirty="0">
                <a:solidFill>
                  <a:srgbClr val="0070C0"/>
                </a:solidFill>
                <a:effectLst/>
                <a:latin typeface="BlinkMacSystemFont"/>
              </a:rPr>
              <a:t> A, </a:t>
            </a:r>
            <a:r>
              <a:rPr lang="en-US" sz="2000" b="0" i="0" dirty="0" err="1">
                <a:solidFill>
                  <a:srgbClr val="0070C0"/>
                </a:solidFill>
                <a:effectLst/>
                <a:latin typeface="BlinkMacSystemFont"/>
              </a:rPr>
              <a:t>Loumaye</a:t>
            </a:r>
            <a:r>
              <a:rPr lang="en-US" sz="2000" b="0" i="0" dirty="0">
                <a:solidFill>
                  <a:srgbClr val="0070C0"/>
                </a:solidFill>
                <a:effectLst/>
                <a:latin typeface="BlinkMacSystemFont"/>
              </a:rPr>
              <a:t> E. Treatment of symptomatic uterine adenomyosis with </a:t>
            </a:r>
            <a:r>
              <a:rPr lang="en-US" sz="2000" b="0" i="0" dirty="0" err="1">
                <a:solidFill>
                  <a:srgbClr val="0070C0"/>
                </a:solidFill>
                <a:effectLst/>
                <a:latin typeface="BlinkMacSystemFont"/>
              </a:rPr>
              <a:t>linzagolix</a:t>
            </a:r>
            <a:r>
              <a:rPr lang="en-US" sz="2000" b="0" i="0" dirty="0">
                <a:solidFill>
                  <a:srgbClr val="0070C0"/>
                </a:solidFill>
                <a:effectLst/>
                <a:latin typeface="BlinkMacSystemFont"/>
              </a:rPr>
              <a:t>, an oral gonadotrophin-releasing hormone antagonist: a pilot study. </a:t>
            </a:r>
            <a:r>
              <a:rPr lang="en-US" sz="2000" b="0" i="0" dirty="0" err="1">
                <a:solidFill>
                  <a:srgbClr val="0070C0"/>
                </a:solidFill>
                <a:effectLst/>
                <a:latin typeface="BlinkMacSystemFont"/>
              </a:rPr>
              <a:t>Reprod</a:t>
            </a:r>
            <a:r>
              <a:rPr lang="en-US" sz="2000" b="0" i="0" dirty="0">
                <a:solidFill>
                  <a:srgbClr val="0070C0"/>
                </a:solidFill>
                <a:effectLst/>
                <a:latin typeface="BlinkMacSystemFont"/>
              </a:rPr>
              <a:t> Biomed Online. 2022 Jan;44(1):200-203. </a:t>
            </a:r>
            <a:r>
              <a:rPr lang="en-US" sz="2000" b="0" i="0" dirty="0" err="1">
                <a:solidFill>
                  <a:srgbClr val="0070C0"/>
                </a:solidFill>
                <a:effectLst/>
                <a:latin typeface="BlinkMacSystemFont"/>
              </a:rPr>
              <a:t>doi</a:t>
            </a:r>
            <a:r>
              <a:rPr lang="en-US" sz="2000" b="0" i="0" dirty="0">
                <a:solidFill>
                  <a:srgbClr val="0070C0"/>
                </a:solidFill>
                <a:effectLst/>
                <a:latin typeface="BlinkMacSystemFont"/>
              </a:rPr>
              <a:t>: 10.1016/j.rbmo.2021.09.019. </a:t>
            </a:r>
            <a:r>
              <a:rPr lang="en-US" sz="2000" b="0" i="0" dirty="0" err="1">
                <a:solidFill>
                  <a:srgbClr val="0070C0"/>
                </a:solidFill>
                <a:effectLst/>
                <a:latin typeface="BlinkMacSystemFont"/>
              </a:rPr>
              <a:t>Epub</a:t>
            </a:r>
            <a:r>
              <a:rPr lang="en-US" sz="2000" b="0" i="0" dirty="0">
                <a:solidFill>
                  <a:srgbClr val="0070C0"/>
                </a:solidFill>
                <a:effectLst/>
                <a:latin typeface="BlinkMacSystemFont"/>
              </a:rPr>
              <a:t> 2021 Oct 3. PMID: 34799277.</a:t>
            </a:r>
          </a:p>
          <a:p>
            <a:r>
              <a:rPr lang="en-US" sz="2400" dirty="0" err="1">
                <a:solidFill>
                  <a:schemeClr val="tx1"/>
                </a:solidFill>
              </a:rPr>
              <a:t>Muneyyirci-Delale</a:t>
            </a:r>
            <a:r>
              <a:rPr lang="en-US" sz="2400" dirty="0">
                <a:solidFill>
                  <a:schemeClr val="tx1"/>
                </a:solidFill>
              </a:rPr>
              <a:t> et al., demonstrated that </a:t>
            </a:r>
            <a:r>
              <a:rPr lang="en-US" sz="2400" dirty="0" err="1">
                <a:solidFill>
                  <a:schemeClr val="tx1"/>
                </a:solidFill>
              </a:rPr>
              <a:t>elagolix</a:t>
            </a:r>
            <a:r>
              <a:rPr lang="en-US" sz="2400" dirty="0">
                <a:solidFill>
                  <a:schemeClr val="tx1"/>
                </a:solidFill>
              </a:rPr>
              <a:t>, when used with add-back therapy, significantly reduces AUB in fibroids and coexisting adenomyosis</a:t>
            </a:r>
          </a:p>
          <a:p>
            <a:r>
              <a:rPr lang="en-US" sz="2400" dirty="0" err="1">
                <a:solidFill>
                  <a:schemeClr val="tx1"/>
                </a:solidFill>
              </a:rPr>
              <a:t>Relugolix</a:t>
            </a:r>
            <a:r>
              <a:rPr lang="en-US" sz="2400" dirty="0">
                <a:solidFill>
                  <a:schemeClr val="tx1"/>
                </a:solidFill>
              </a:rPr>
              <a:t>:  uterine volume significantly decreased in patients with adenomyosis coexisting with fibroids</a:t>
            </a:r>
            <a:endParaRPr lang="en-US" sz="2400" u="sng" dirty="0">
              <a:solidFill>
                <a:srgbClr val="0070C0"/>
              </a:solidFill>
              <a:cs typeface="Calibri" panose="020F0502020204030204" pitchFamily="34" charset="0"/>
            </a:endParaRPr>
          </a:p>
        </p:txBody>
      </p:sp>
    </p:spTree>
    <p:extLst>
      <p:ext uri="{BB962C8B-B14F-4D97-AF65-F5344CB8AC3E}">
        <p14:creationId xmlns:p14="http://schemas.microsoft.com/office/powerpoint/2010/main" val="4178069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87B75-CEA1-4FA6-A90A-A171B1E7BA75}"/>
              </a:ext>
            </a:extLst>
          </p:cNvPr>
          <p:cNvSpPr>
            <a:spLocks noGrp="1"/>
          </p:cNvSpPr>
          <p:nvPr>
            <p:ph idx="1"/>
          </p:nvPr>
        </p:nvSpPr>
        <p:spPr>
          <a:xfrm>
            <a:off x="976745" y="1004455"/>
            <a:ext cx="9872871" cy="4038600"/>
          </a:xfrm>
        </p:spPr>
        <p:txBody>
          <a:bodyPr>
            <a:normAutofit/>
          </a:bodyPr>
          <a:lstStyle/>
          <a:p>
            <a:pPr algn="l"/>
            <a:endParaRPr lang="en-US" b="1" i="0" u="none" strike="noStrike" baseline="0" dirty="0">
              <a:solidFill>
                <a:schemeClr val="tx1"/>
              </a:solidFill>
            </a:endParaRPr>
          </a:p>
          <a:p>
            <a:pPr algn="l"/>
            <a:r>
              <a:rPr lang="en-US" b="1" i="0" u="none" strike="noStrike" baseline="0" dirty="0">
                <a:solidFill>
                  <a:schemeClr val="tx1"/>
                </a:solidFill>
              </a:rPr>
              <a:t>The major advantages of these drugs over GnRH agonists are:</a:t>
            </a:r>
          </a:p>
          <a:p>
            <a:pPr algn="l"/>
            <a:r>
              <a:rPr lang="en-US" b="0" i="0" u="none" strike="noStrike" baseline="0" dirty="0">
                <a:solidFill>
                  <a:schemeClr val="tx1"/>
                </a:solidFill>
              </a:rPr>
              <a:t>Water-soluble nature, allowing easy and tolerable </a:t>
            </a:r>
            <a:r>
              <a:rPr lang="en-US" b="1" i="0" u="none" strike="noStrike" baseline="0" dirty="0">
                <a:solidFill>
                  <a:srgbClr val="7030A0"/>
                </a:solidFill>
              </a:rPr>
              <a:t>oral administration</a:t>
            </a:r>
          </a:p>
          <a:p>
            <a:pPr algn="l"/>
            <a:r>
              <a:rPr lang="en-US" b="0" i="0" u="none" strike="noStrike" baseline="0" dirty="0">
                <a:solidFill>
                  <a:srgbClr val="7030A0"/>
                </a:solidFill>
              </a:rPr>
              <a:t> Rapid action </a:t>
            </a:r>
            <a:r>
              <a:rPr lang="en-US" b="1" i="0" u="none" strike="noStrike" baseline="0" dirty="0">
                <a:solidFill>
                  <a:schemeClr val="tx1"/>
                </a:solidFill>
              </a:rPr>
              <a:t>without</a:t>
            </a:r>
            <a:r>
              <a:rPr lang="en-US" b="0" i="0" u="none" strike="noStrike" baseline="0" dirty="0">
                <a:solidFill>
                  <a:schemeClr val="tx1"/>
                </a:solidFill>
              </a:rPr>
              <a:t> the initial 1–2 weeks of the </a:t>
            </a:r>
            <a:r>
              <a:rPr lang="en-US" b="1" i="0" u="none" strike="noStrike" baseline="0" dirty="0">
                <a:solidFill>
                  <a:schemeClr val="tx1"/>
                </a:solidFill>
              </a:rPr>
              <a:t>flare-up</a:t>
            </a:r>
            <a:r>
              <a:rPr lang="en-US" b="0" i="0" u="none" strike="noStrike" baseline="0" dirty="0">
                <a:solidFill>
                  <a:schemeClr val="tx1"/>
                </a:solidFill>
              </a:rPr>
              <a:t> effect</a:t>
            </a:r>
          </a:p>
          <a:p>
            <a:pPr algn="l"/>
            <a:r>
              <a:rPr lang="en-US" b="0" i="0" u="none" strike="noStrike" baseline="0" dirty="0">
                <a:solidFill>
                  <a:schemeClr val="tx1"/>
                </a:solidFill>
              </a:rPr>
              <a:t> </a:t>
            </a:r>
            <a:r>
              <a:rPr lang="en-US" b="0" i="0" u="none" strike="noStrike" baseline="0" dirty="0">
                <a:solidFill>
                  <a:srgbClr val="7030A0"/>
                </a:solidFill>
              </a:rPr>
              <a:t>Dose-dependent</a:t>
            </a:r>
            <a:r>
              <a:rPr lang="en-US" b="0" i="0" u="none" strike="noStrike" baseline="0" dirty="0">
                <a:solidFill>
                  <a:schemeClr val="tx1"/>
                </a:solidFill>
              </a:rPr>
              <a:t> and </a:t>
            </a:r>
            <a:r>
              <a:rPr lang="en-US" b="0" i="0" u="none" strike="noStrike" baseline="0" dirty="0">
                <a:solidFill>
                  <a:srgbClr val="7030A0"/>
                </a:solidFill>
              </a:rPr>
              <a:t>easily reversible </a:t>
            </a:r>
            <a:r>
              <a:rPr lang="en-US" b="0" i="0" u="none" strike="noStrike" baseline="0" dirty="0">
                <a:solidFill>
                  <a:schemeClr val="tx1"/>
                </a:solidFill>
              </a:rPr>
              <a:t>modulation of the hypothalamic-pituitary-gonadal axis</a:t>
            </a:r>
          </a:p>
          <a:p>
            <a:pPr algn="l"/>
            <a:r>
              <a:rPr lang="en-US" b="0" i="0" u="none" strike="noStrike" baseline="0" dirty="0">
                <a:solidFill>
                  <a:schemeClr val="tx1"/>
                </a:solidFill>
              </a:rPr>
              <a:t> </a:t>
            </a:r>
            <a:r>
              <a:rPr lang="en-US" b="1" i="0" u="none" strike="noStrike" baseline="0" dirty="0">
                <a:solidFill>
                  <a:schemeClr val="tx1"/>
                </a:solidFill>
              </a:rPr>
              <a:t>Incomplete suppression </a:t>
            </a:r>
            <a:r>
              <a:rPr lang="en-US" b="0" i="0" u="none" strike="noStrike" baseline="0" dirty="0">
                <a:solidFill>
                  <a:schemeClr val="tx1"/>
                </a:solidFill>
              </a:rPr>
              <a:t>of FSH and LH when administered at </a:t>
            </a:r>
            <a:r>
              <a:rPr lang="en-US" b="1" i="0" u="none" strike="noStrike" baseline="0" dirty="0">
                <a:solidFill>
                  <a:schemeClr val="tx1"/>
                </a:solidFill>
              </a:rPr>
              <a:t>low doses</a:t>
            </a:r>
            <a:r>
              <a:rPr lang="en-US" b="0" i="0" u="none" strike="noStrike" baseline="0" dirty="0">
                <a:solidFill>
                  <a:schemeClr val="tx1"/>
                </a:solidFill>
              </a:rPr>
              <a:t>, hence avoiding related side effects</a:t>
            </a:r>
            <a:endParaRPr lang="en-US" dirty="0">
              <a:solidFill>
                <a:schemeClr val="tx1"/>
              </a:solidFill>
            </a:endParaRPr>
          </a:p>
        </p:txBody>
      </p:sp>
    </p:spTree>
    <p:extLst>
      <p:ext uri="{BB962C8B-B14F-4D97-AF65-F5344CB8AC3E}">
        <p14:creationId xmlns:p14="http://schemas.microsoft.com/office/powerpoint/2010/main" val="931904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46306-F93C-4CB4-B0E4-625843FDD83F}"/>
              </a:ext>
            </a:extLst>
          </p:cNvPr>
          <p:cNvSpPr>
            <a:spLocks noGrp="1"/>
          </p:cNvSpPr>
          <p:nvPr>
            <p:ph idx="1"/>
          </p:nvPr>
        </p:nvSpPr>
        <p:spPr>
          <a:xfrm>
            <a:off x="1143000" y="1094509"/>
            <a:ext cx="9872871" cy="5001491"/>
          </a:xfrm>
        </p:spPr>
        <p:txBody>
          <a:bodyPr>
            <a:normAutofit/>
          </a:bodyPr>
          <a:lstStyle/>
          <a:p>
            <a:pPr>
              <a:buFont typeface="Wingdings" panose="05000000000000000000" pitchFamily="2" charset="2"/>
              <a:buChar char="Ø"/>
            </a:pPr>
            <a:r>
              <a:rPr lang="en-US" b="1" dirty="0">
                <a:solidFill>
                  <a:srgbClr val="C00000"/>
                </a:solidFill>
              </a:rPr>
              <a:t>major advantage of GnRH antagonist in the context of infertility management</a:t>
            </a:r>
          </a:p>
          <a:p>
            <a:pPr>
              <a:buFont typeface="Arial" panose="020B0604020202020204" pitchFamily="34" charset="0"/>
              <a:buChar char="•"/>
            </a:pPr>
            <a:r>
              <a:rPr lang="en-US" b="1" dirty="0" err="1">
                <a:solidFill>
                  <a:schemeClr val="tx1"/>
                </a:solidFill>
              </a:rPr>
              <a:t>Borini</a:t>
            </a:r>
            <a:r>
              <a:rPr lang="en-US" b="1" dirty="0">
                <a:solidFill>
                  <a:schemeClr val="tx1"/>
                </a:solidFill>
              </a:rPr>
              <a:t> and </a:t>
            </a:r>
            <a:r>
              <a:rPr lang="en-US" b="1" dirty="0" err="1">
                <a:solidFill>
                  <a:schemeClr val="tx1"/>
                </a:solidFill>
              </a:rPr>
              <a:t>Cticchio</a:t>
            </a:r>
            <a:r>
              <a:rPr lang="en-US" b="1" dirty="0">
                <a:solidFill>
                  <a:schemeClr val="tx1"/>
                </a:solidFill>
              </a:rPr>
              <a:t> : </a:t>
            </a:r>
            <a:r>
              <a:rPr lang="en-US" dirty="0">
                <a:solidFill>
                  <a:schemeClr val="tx1"/>
                </a:solidFill>
              </a:rPr>
              <a:t>potential superiority of GnRH antagonist over GnRH agonist in patients wishing to </a:t>
            </a:r>
            <a:r>
              <a:rPr lang="en-US" b="1" dirty="0">
                <a:solidFill>
                  <a:srgbClr val="7030A0"/>
                </a:solidFill>
              </a:rPr>
              <a:t>preserve their fertility</a:t>
            </a:r>
            <a:r>
              <a:rPr lang="en-US" dirty="0">
                <a:solidFill>
                  <a:schemeClr val="tx1"/>
                </a:solidFill>
              </a:rPr>
              <a:t>, because </a:t>
            </a:r>
            <a:r>
              <a:rPr lang="en-US" dirty="0">
                <a:solidFill>
                  <a:srgbClr val="7030A0"/>
                </a:solidFill>
              </a:rPr>
              <a:t>does not radically suppress circulating LH</a:t>
            </a:r>
            <a:r>
              <a:rPr lang="en-US" dirty="0">
                <a:solidFill>
                  <a:schemeClr val="tx1"/>
                </a:solidFill>
              </a:rPr>
              <a:t>, and its impact on the hypothalamic-pituitary-gonadal axis can be </a:t>
            </a:r>
            <a:r>
              <a:rPr lang="en-US" dirty="0">
                <a:solidFill>
                  <a:srgbClr val="7030A0"/>
                </a:solidFill>
              </a:rPr>
              <a:t>easily reversed </a:t>
            </a:r>
            <a:r>
              <a:rPr lang="en-US" dirty="0">
                <a:solidFill>
                  <a:schemeClr val="tx1"/>
                </a:solidFill>
              </a:rPr>
              <a:t>.</a:t>
            </a:r>
          </a:p>
          <a:p>
            <a:r>
              <a:rPr lang="en-US" sz="1800" dirty="0">
                <a:solidFill>
                  <a:srgbClr val="0070C0"/>
                </a:solidFill>
              </a:rPr>
              <a:t>Borini, A.; </a:t>
            </a:r>
            <a:r>
              <a:rPr lang="en-US" sz="1800" dirty="0" err="1">
                <a:solidFill>
                  <a:srgbClr val="0070C0"/>
                </a:solidFill>
              </a:rPr>
              <a:t>Coticchio</a:t>
            </a:r>
            <a:r>
              <a:rPr lang="en-US" sz="1800" dirty="0">
                <a:solidFill>
                  <a:srgbClr val="0070C0"/>
                </a:solidFill>
              </a:rPr>
              <a:t>, G. Gonadotropin-releasing hormone antagonist </a:t>
            </a:r>
            <a:r>
              <a:rPr lang="en-US" sz="1800" dirty="0" err="1">
                <a:solidFill>
                  <a:srgbClr val="0070C0"/>
                </a:solidFill>
              </a:rPr>
              <a:t>linzagolix</a:t>
            </a:r>
            <a:r>
              <a:rPr lang="en-US" sz="1800" dirty="0">
                <a:solidFill>
                  <a:srgbClr val="0070C0"/>
                </a:solidFill>
              </a:rPr>
              <a:t>: Possible treatment for assisted reproduction patients presenting with adenomyosis and endometriosis </a:t>
            </a:r>
            <a:r>
              <a:rPr lang="en-US" sz="1800" dirty="0" err="1">
                <a:solidFill>
                  <a:srgbClr val="0070C0"/>
                </a:solidFill>
              </a:rPr>
              <a:t>Fertil</a:t>
            </a:r>
            <a:r>
              <a:rPr lang="en-US" sz="1800" dirty="0">
                <a:solidFill>
                  <a:srgbClr val="0070C0"/>
                </a:solidFill>
              </a:rPr>
              <a:t>. </a:t>
            </a:r>
            <a:r>
              <a:rPr lang="en-US" sz="1800" dirty="0" err="1">
                <a:solidFill>
                  <a:srgbClr val="0070C0"/>
                </a:solidFill>
              </a:rPr>
              <a:t>Steril</a:t>
            </a:r>
            <a:r>
              <a:rPr lang="en-US" sz="1800" dirty="0">
                <a:solidFill>
                  <a:srgbClr val="0070C0"/>
                </a:solidFill>
              </a:rPr>
              <a:t>. 2020, 114, 517–518</a:t>
            </a:r>
          </a:p>
        </p:txBody>
      </p:sp>
    </p:spTree>
    <p:extLst>
      <p:ext uri="{BB962C8B-B14F-4D97-AF65-F5344CB8AC3E}">
        <p14:creationId xmlns:p14="http://schemas.microsoft.com/office/powerpoint/2010/main" val="1659114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14AE-762F-42D0-B13C-5B5A7F93052B}"/>
              </a:ext>
            </a:extLst>
          </p:cNvPr>
          <p:cNvSpPr>
            <a:spLocks noGrp="1"/>
          </p:cNvSpPr>
          <p:nvPr>
            <p:ph type="title"/>
          </p:nvPr>
        </p:nvSpPr>
        <p:spPr>
          <a:xfrm>
            <a:off x="1314401" y="708958"/>
            <a:ext cx="9875520" cy="496387"/>
          </a:xfrm>
        </p:spPr>
        <p:txBody>
          <a:bodyPr>
            <a:normAutofit fontScale="90000"/>
          </a:bodyPr>
          <a:lstStyle/>
          <a:p>
            <a:r>
              <a:rPr lang="en-US" sz="3600" b="1" dirty="0">
                <a:solidFill>
                  <a:srgbClr val="C00000"/>
                </a:solidFill>
              </a:rPr>
              <a:t>Danazol</a:t>
            </a:r>
            <a:br>
              <a:rPr lang="en-US" dirty="0"/>
            </a:br>
            <a:endParaRPr lang="en-US" dirty="0"/>
          </a:p>
        </p:txBody>
      </p:sp>
      <p:sp>
        <p:nvSpPr>
          <p:cNvPr id="5" name="Content Placeholder 4">
            <a:extLst>
              <a:ext uri="{FF2B5EF4-FFF2-40B4-BE49-F238E27FC236}">
                <a16:creationId xmlns:a16="http://schemas.microsoft.com/office/drawing/2014/main" id="{CB171372-E5B6-40D2-A25B-0D769A04BD1A}"/>
              </a:ext>
            </a:extLst>
          </p:cNvPr>
          <p:cNvSpPr>
            <a:spLocks noGrp="1"/>
          </p:cNvSpPr>
          <p:nvPr>
            <p:ph idx="1"/>
          </p:nvPr>
        </p:nvSpPr>
        <p:spPr>
          <a:xfrm>
            <a:off x="1159564" y="1066801"/>
            <a:ext cx="9872871" cy="5237018"/>
          </a:xfrm>
        </p:spPr>
        <p:txBody>
          <a:bodyPr>
            <a:normAutofit/>
          </a:bodyPr>
          <a:lstStyle/>
          <a:p>
            <a:pPr algn="l"/>
            <a:r>
              <a:rPr lang="en-US" sz="2000" b="0" i="0" u="none" strike="noStrike" baseline="0" dirty="0">
                <a:solidFill>
                  <a:schemeClr val="tx1"/>
                </a:solidFill>
              </a:rPr>
              <a:t>Derivative of 12 ethinyl testosterone, </a:t>
            </a:r>
            <a:r>
              <a:rPr lang="en-US" sz="2000" b="0" i="0" u="none" strike="noStrike" baseline="0" dirty="0">
                <a:solidFill>
                  <a:srgbClr val="7030A0"/>
                </a:solidFill>
              </a:rPr>
              <a:t>strong </a:t>
            </a:r>
            <a:r>
              <a:rPr lang="en-US" sz="2000" b="0" i="0" u="none" strike="noStrike" baseline="0" dirty="0" err="1">
                <a:solidFill>
                  <a:srgbClr val="7030A0"/>
                </a:solidFill>
              </a:rPr>
              <a:t>antigonadotropic</a:t>
            </a:r>
            <a:r>
              <a:rPr lang="en-US" sz="2000" b="0" i="0" u="none" strike="noStrike" baseline="0" dirty="0">
                <a:solidFill>
                  <a:srgbClr val="7030A0"/>
                </a:solidFill>
              </a:rPr>
              <a:t> </a:t>
            </a:r>
            <a:r>
              <a:rPr lang="en-US" sz="2000" b="0" i="0" u="none" strike="noStrike" baseline="0" dirty="0">
                <a:solidFill>
                  <a:schemeClr val="tx1"/>
                </a:solidFill>
              </a:rPr>
              <a:t>properties</a:t>
            </a:r>
          </a:p>
          <a:p>
            <a:pPr algn="l"/>
            <a:r>
              <a:rPr lang="en-US" sz="2000" b="0" i="0" u="none" strike="noStrike" baseline="0" dirty="0">
                <a:solidFill>
                  <a:schemeClr val="tx1"/>
                </a:solidFill>
              </a:rPr>
              <a:t>The </a:t>
            </a:r>
            <a:r>
              <a:rPr lang="en-US" sz="2000" b="0" i="0" u="none" strike="noStrike" baseline="0" dirty="0">
                <a:solidFill>
                  <a:srgbClr val="7030A0"/>
                </a:solidFill>
              </a:rPr>
              <a:t>androgenic and hypoestrogenic </a:t>
            </a:r>
            <a:r>
              <a:rPr lang="en-US" sz="2000" b="0" i="0" u="none" strike="noStrike" baseline="0" dirty="0">
                <a:solidFill>
                  <a:schemeClr val="tx1"/>
                </a:solidFill>
              </a:rPr>
              <a:t>milieu </a:t>
            </a:r>
          </a:p>
          <a:p>
            <a:pPr algn="l"/>
            <a:r>
              <a:rPr lang="en-US" sz="2000" b="0" i="0" u="none" strike="noStrike" baseline="0" dirty="0">
                <a:solidFill>
                  <a:schemeClr val="tx1"/>
                </a:solidFill>
              </a:rPr>
              <a:t>Studies : danazol has </a:t>
            </a:r>
            <a:r>
              <a:rPr lang="en-US" sz="2000" i="0" u="none" strike="noStrike" baseline="0" dirty="0">
                <a:solidFill>
                  <a:srgbClr val="7030A0"/>
                </a:solidFill>
              </a:rPr>
              <a:t>a direct effect on cell proliferation</a:t>
            </a:r>
            <a:r>
              <a:rPr lang="en-US" sz="2000" b="0" i="0" u="none" strike="noStrike" baseline="0" dirty="0">
                <a:solidFill>
                  <a:schemeClr val="tx1"/>
                </a:solidFill>
              </a:rPr>
              <a:t>, inhibiting DNA synthesis, inducing apoptosis </a:t>
            </a:r>
            <a:r>
              <a:rPr lang="en-US" sz="2000" b="0" i="0" u="none" strike="noStrike" baseline="0" dirty="0">
                <a:solidFill>
                  <a:srgbClr val="7030A0"/>
                </a:solidFill>
              </a:rPr>
              <a:t>.R</a:t>
            </a:r>
            <a:r>
              <a:rPr lang="en-US" sz="2000" i="0" u="none" strike="noStrike" baseline="0" dirty="0">
                <a:solidFill>
                  <a:srgbClr val="7030A0"/>
                </a:solidFill>
              </a:rPr>
              <a:t>eduction in estrogen receptor</a:t>
            </a:r>
            <a:r>
              <a:rPr lang="en-US" sz="2000" b="0" i="0" u="none" strike="noStrike" baseline="0" dirty="0">
                <a:solidFill>
                  <a:schemeClr val="tx1"/>
                </a:solidFill>
              </a:rPr>
              <a:t> in g</a:t>
            </a:r>
            <a:r>
              <a:rPr lang="en-US" sz="2000" b="0" i="0" u="sng" strike="noStrike" baseline="0" dirty="0">
                <a:solidFill>
                  <a:schemeClr val="tx1"/>
                </a:solidFill>
              </a:rPr>
              <a:t>lands and stromal cells , </a:t>
            </a:r>
            <a:r>
              <a:rPr lang="en-US" sz="2000" i="0" u="none" strike="noStrike" baseline="0" dirty="0">
                <a:solidFill>
                  <a:srgbClr val="7030A0"/>
                </a:solidFill>
              </a:rPr>
              <a:t>induces atrophy in lesions.</a:t>
            </a:r>
          </a:p>
          <a:p>
            <a:pPr algn="l"/>
            <a:r>
              <a:rPr lang="en-US" sz="2000" b="0" i="0" u="none" strike="noStrike" baseline="0" dirty="0">
                <a:solidFill>
                  <a:srgbClr val="000000"/>
                </a:solidFill>
              </a:rPr>
              <a:t>The study by Ota et al., the only RCT on danazol, </a:t>
            </a:r>
            <a:r>
              <a:rPr lang="en-US" sz="2000" b="0" i="0" u="sng" strike="noStrike" baseline="0" dirty="0">
                <a:solidFill>
                  <a:srgbClr val="000000"/>
                </a:solidFill>
              </a:rPr>
              <a:t>compared hysterectomy </a:t>
            </a:r>
            <a:r>
              <a:rPr lang="en-US" sz="2000" b="0" i="0" u="none" strike="noStrike" baseline="0" dirty="0">
                <a:solidFill>
                  <a:srgbClr val="000000"/>
                </a:solidFill>
              </a:rPr>
              <a:t>versus a 4 month treatment with 400 mg of daily </a:t>
            </a:r>
            <a:r>
              <a:rPr lang="en-US" sz="2000" b="0" i="0" u="sng" strike="noStrike" baseline="0" dirty="0">
                <a:solidFill>
                  <a:srgbClr val="000000"/>
                </a:solidFill>
              </a:rPr>
              <a:t>danazo</a:t>
            </a:r>
            <a:r>
              <a:rPr lang="en-US" sz="2000" b="0" i="0" u="none" strike="noStrike" baseline="0" dirty="0">
                <a:solidFill>
                  <a:srgbClr val="000000"/>
                </a:solidFill>
              </a:rPr>
              <a:t>l</a:t>
            </a:r>
          </a:p>
          <a:p>
            <a:pPr algn="l"/>
            <a:r>
              <a:rPr lang="en-US" sz="2000" b="0" i="0" u="none" strike="noStrike" baseline="0" dirty="0">
                <a:solidFill>
                  <a:srgbClr val="000000"/>
                </a:solidFill>
              </a:rPr>
              <a:t> </a:t>
            </a:r>
            <a:r>
              <a:rPr lang="en-US" sz="2000" b="0" i="0" u="none" strike="noStrike" baseline="0" dirty="0">
                <a:solidFill>
                  <a:srgbClr val="7030A0"/>
                </a:solidFill>
              </a:rPr>
              <a:t>P</a:t>
            </a:r>
            <a:r>
              <a:rPr lang="en-US" sz="2000" i="0" u="none" strike="noStrike" baseline="0" dirty="0">
                <a:solidFill>
                  <a:srgbClr val="7030A0"/>
                </a:solidFill>
              </a:rPr>
              <a:t>osttreatment autoantibody </a:t>
            </a:r>
            <a:r>
              <a:rPr lang="en-US" sz="2000" b="0" i="0" u="none" strike="noStrike" baseline="0" dirty="0">
                <a:solidFill>
                  <a:srgbClr val="000000"/>
                </a:solidFill>
              </a:rPr>
              <a:t>levels and </a:t>
            </a:r>
            <a:r>
              <a:rPr lang="en-US" sz="2000" i="0" u="none" strike="noStrike" baseline="0" dirty="0">
                <a:solidFill>
                  <a:srgbClr val="7030A0"/>
                </a:solidFill>
              </a:rPr>
              <a:t>antiphospholipid levels </a:t>
            </a:r>
            <a:r>
              <a:rPr lang="en-US" sz="2000" b="0" i="0" u="none" strike="noStrike" baseline="0" dirty="0">
                <a:solidFill>
                  <a:srgbClr val="000000"/>
                </a:solidFill>
              </a:rPr>
              <a:t>were </a:t>
            </a:r>
            <a:r>
              <a:rPr lang="en-US" sz="2000" b="0" i="0" u="none" strike="noStrike" baseline="0" dirty="0">
                <a:solidFill>
                  <a:srgbClr val="7030A0"/>
                </a:solidFill>
              </a:rPr>
              <a:t>decreased</a:t>
            </a:r>
            <a:r>
              <a:rPr lang="en-US" sz="2000" b="0" i="0" u="none" strike="noStrike" baseline="0" dirty="0">
                <a:solidFill>
                  <a:srgbClr val="000000"/>
                </a:solidFill>
              </a:rPr>
              <a:t>, due to </a:t>
            </a:r>
            <a:r>
              <a:rPr lang="en-US" sz="2000" b="0" i="0" u="sng" strike="noStrike" baseline="0" dirty="0">
                <a:solidFill>
                  <a:schemeClr val="tx1"/>
                </a:solidFill>
              </a:rPr>
              <a:t>the inhibitory effect of danazol </a:t>
            </a:r>
            <a:r>
              <a:rPr lang="en-US" sz="2000" b="0" i="0" u="none" strike="noStrike" baseline="0" dirty="0">
                <a:solidFill>
                  <a:srgbClr val="000000"/>
                </a:solidFill>
              </a:rPr>
              <a:t>on the </a:t>
            </a:r>
            <a:r>
              <a:rPr lang="en-US" sz="2000" b="0" i="0" u="sng" strike="noStrike" baseline="0" dirty="0">
                <a:solidFill>
                  <a:schemeClr val="tx1"/>
                </a:solidFill>
              </a:rPr>
              <a:t>autoimmunological response </a:t>
            </a:r>
            <a:r>
              <a:rPr lang="en-US" sz="2000" b="0" i="0" u="none" strike="noStrike" baseline="0" dirty="0">
                <a:solidFill>
                  <a:srgbClr val="000000"/>
                </a:solidFill>
              </a:rPr>
              <a:t>associated with adenomyosis.</a:t>
            </a:r>
          </a:p>
          <a:p>
            <a:pPr algn="l"/>
            <a:r>
              <a:rPr lang="en-US" sz="1800" b="1" i="0" u="none" strike="noStrike" baseline="0" dirty="0">
                <a:solidFill>
                  <a:srgbClr val="C00000"/>
                </a:solidFill>
              </a:rPr>
              <a:t>Danazol has an inhibitory effect on the autoimmunologic response associated with adenomyosis</a:t>
            </a:r>
          </a:p>
          <a:p>
            <a:pPr algn="l"/>
            <a:endParaRPr lang="en-US" sz="1800" b="1" i="0" u="none" strike="noStrike" baseline="0" dirty="0">
              <a:solidFill>
                <a:srgbClr val="7030A0"/>
              </a:solidFill>
            </a:endParaRPr>
          </a:p>
        </p:txBody>
      </p:sp>
    </p:spTree>
    <p:extLst>
      <p:ext uri="{BB962C8B-B14F-4D97-AF65-F5344CB8AC3E}">
        <p14:creationId xmlns:p14="http://schemas.microsoft.com/office/powerpoint/2010/main" val="846424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D9C1F-9584-4C27-8544-CDC243CBC50A}"/>
              </a:ext>
            </a:extLst>
          </p:cNvPr>
          <p:cNvSpPr>
            <a:spLocks noGrp="1"/>
          </p:cNvSpPr>
          <p:nvPr>
            <p:ph idx="1"/>
          </p:nvPr>
        </p:nvSpPr>
        <p:spPr>
          <a:xfrm>
            <a:off x="979455" y="498764"/>
            <a:ext cx="9872871" cy="7398327"/>
          </a:xfrm>
        </p:spPr>
        <p:txBody>
          <a:bodyPr>
            <a:normAutofit/>
          </a:bodyPr>
          <a:lstStyle/>
          <a:p>
            <a:pPr algn="l"/>
            <a:r>
              <a:rPr lang="en-US" b="0" i="0" dirty="0">
                <a:solidFill>
                  <a:srgbClr val="C00000"/>
                </a:solidFill>
                <a:effectLst/>
              </a:rPr>
              <a:t>Side effects </a:t>
            </a:r>
            <a:r>
              <a:rPr lang="en-US" b="0" i="0" dirty="0">
                <a:solidFill>
                  <a:srgbClr val="000000"/>
                </a:solidFill>
                <a:effectLst/>
              </a:rPr>
              <a:t>:</a:t>
            </a:r>
          </a:p>
          <a:p>
            <a:r>
              <a:rPr lang="en-US" b="1" i="0" u="none" strike="noStrike" baseline="0" dirty="0">
                <a:solidFill>
                  <a:srgbClr val="7030A0"/>
                </a:solidFill>
              </a:rPr>
              <a:t>Limited evidence </a:t>
            </a:r>
            <a:r>
              <a:rPr lang="en-US" b="1" i="0" u="none" strike="noStrike" baseline="0" dirty="0">
                <a:solidFill>
                  <a:schemeClr val="tx1"/>
                </a:solidFill>
              </a:rPr>
              <a:t>is available on </a:t>
            </a:r>
            <a:r>
              <a:rPr lang="en-US" b="1" i="0" u="none" strike="noStrike" baseline="0" dirty="0">
                <a:solidFill>
                  <a:srgbClr val="7030A0"/>
                </a:solidFill>
              </a:rPr>
              <a:t>systemic treatment </a:t>
            </a:r>
            <a:r>
              <a:rPr lang="en-US" b="1" i="0" u="none" strike="noStrike" baseline="0" dirty="0">
                <a:solidFill>
                  <a:schemeClr val="tx1"/>
                </a:solidFill>
              </a:rPr>
              <a:t>of adenomyosis with danazol, due to the high incidence of </a:t>
            </a:r>
            <a:r>
              <a:rPr lang="en-US" b="1" i="0" u="none" strike="noStrike" baseline="0" dirty="0">
                <a:solidFill>
                  <a:srgbClr val="7030A0"/>
                </a:solidFill>
              </a:rPr>
              <a:t>androgenic side effects.</a:t>
            </a:r>
          </a:p>
          <a:p>
            <a:pPr algn="l"/>
            <a:endParaRPr lang="en-US" b="0" i="0" u="none" strike="noStrike" baseline="0" dirty="0">
              <a:solidFill>
                <a:schemeClr val="tx1"/>
              </a:solidFill>
            </a:endParaRPr>
          </a:p>
          <a:p>
            <a:pPr algn="l"/>
            <a:r>
              <a:rPr lang="en-US" b="0" i="0" dirty="0">
                <a:solidFill>
                  <a:srgbClr val="202124"/>
                </a:solidFill>
                <a:effectLst/>
              </a:rPr>
              <a:t>weight gain, acne, oily skin or hair, flushing, hair loss, voice changes (hoarseness, ), sore throat, abnormal growth of body hair (in women), vaginal dryness, decreased breast size, water retentions, menstrual changes (spotting, missed periods), mood changes. </a:t>
            </a:r>
          </a:p>
          <a:p>
            <a:pPr>
              <a:buFont typeface="Arial" panose="020B0604020202020204" pitchFamily="34" charset="0"/>
              <a:buChar char="•"/>
            </a:pPr>
            <a:r>
              <a:rPr lang="en-US" b="0" i="0" u="sng" strike="noStrike" baseline="0" dirty="0">
                <a:solidFill>
                  <a:schemeClr val="tx1"/>
                </a:solidFill>
              </a:rPr>
              <a:t>Igarashi  </a:t>
            </a:r>
            <a:r>
              <a:rPr lang="en-US" b="0" i="0" u="none" strike="noStrike" baseline="0" dirty="0">
                <a:solidFill>
                  <a:schemeClr val="tx1"/>
                </a:solidFill>
              </a:rPr>
              <a:t>use danazol to treat adenomyosis, an </a:t>
            </a:r>
            <a:r>
              <a:rPr lang="en-US" b="0" i="0" u="sng" strike="noStrike" baseline="0" dirty="0">
                <a:solidFill>
                  <a:srgbClr val="7030A0"/>
                </a:solidFill>
              </a:rPr>
              <a:t>intrauterine device </a:t>
            </a:r>
            <a:r>
              <a:rPr lang="en-US" b="0" i="0" u="none" strike="noStrike" baseline="0" dirty="0">
                <a:solidFill>
                  <a:schemeClr val="tx1"/>
                </a:solidFill>
              </a:rPr>
              <a:t>containing </a:t>
            </a:r>
            <a:r>
              <a:rPr lang="en-US" b="0" i="0" u="sng" strike="noStrike" baseline="0" dirty="0">
                <a:solidFill>
                  <a:schemeClr val="tx1"/>
                </a:solidFill>
              </a:rPr>
              <a:t>175 mg </a:t>
            </a:r>
            <a:r>
              <a:rPr lang="en-US" b="0" i="0" u="none" strike="noStrike" baseline="0" dirty="0">
                <a:solidFill>
                  <a:schemeClr val="tx1"/>
                </a:solidFill>
              </a:rPr>
              <a:t>of danazol. resulted in </a:t>
            </a:r>
            <a:r>
              <a:rPr lang="en-US" b="0" i="0" u="none" strike="noStrike" baseline="0" dirty="0">
                <a:solidFill>
                  <a:srgbClr val="7030A0"/>
                </a:solidFill>
              </a:rPr>
              <a:t>effective</a:t>
            </a:r>
            <a:r>
              <a:rPr lang="en-US" b="0" i="0" u="none" strike="noStrike" baseline="0" dirty="0">
                <a:solidFill>
                  <a:schemeClr val="tx1"/>
                </a:solidFill>
              </a:rPr>
              <a:t> </a:t>
            </a:r>
            <a:r>
              <a:rPr lang="en-US" b="0" i="0" u="none" strike="noStrike" baseline="0" dirty="0">
                <a:solidFill>
                  <a:srgbClr val="7030A0"/>
                </a:solidFill>
              </a:rPr>
              <a:t>reduction</a:t>
            </a:r>
            <a:r>
              <a:rPr lang="en-US" b="0" i="0" u="none" strike="noStrike" baseline="0" dirty="0">
                <a:solidFill>
                  <a:schemeClr val="tx1"/>
                </a:solidFill>
              </a:rPr>
              <a:t> the </a:t>
            </a:r>
            <a:r>
              <a:rPr lang="en-US" b="0" i="0" u="none" strike="noStrike" baseline="0" dirty="0">
                <a:solidFill>
                  <a:srgbClr val="7030A0"/>
                </a:solidFill>
              </a:rPr>
              <a:t>size</a:t>
            </a:r>
            <a:r>
              <a:rPr lang="en-US" b="0" i="0" u="none" strike="noStrike" baseline="0" dirty="0">
                <a:solidFill>
                  <a:schemeClr val="tx1"/>
                </a:solidFill>
              </a:rPr>
              <a:t> of the uterus and </a:t>
            </a:r>
            <a:r>
              <a:rPr lang="en-US" b="0" i="0" u="none" strike="noStrike" baseline="0" dirty="0">
                <a:solidFill>
                  <a:srgbClr val="7030A0"/>
                </a:solidFill>
              </a:rPr>
              <a:t>pregnancy</a:t>
            </a:r>
            <a:r>
              <a:rPr lang="en-US" b="0" i="0" u="none" strike="noStrike" baseline="0" dirty="0">
                <a:solidFill>
                  <a:schemeClr val="tx1"/>
                </a:solidFill>
              </a:rPr>
              <a:t> was achieved in 66.6% cases.</a:t>
            </a:r>
          </a:p>
        </p:txBody>
      </p:sp>
    </p:spTree>
    <p:extLst>
      <p:ext uri="{BB962C8B-B14F-4D97-AF65-F5344CB8AC3E}">
        <p14:creationId xmlns:p14="http://schemas.microsoft.com/office/powerpoint/2010/main" val="296383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2A83B0-7C45-4012-A0AE-B7F6264612E3}"/>
              </a:ext>
            </a:extLst>
          </p:cNvPr>
          <p:cNvPicPr>
            <a:picLocks noChangeAspect="1"/>
          </p:cNvPicPr>
          <p:nvPr/>
        </p:nvPicPr>
        <p:blipFill>
          <a:blip r:embed="rId2"/>
          <a:stretch>
            <a:fillRect/>
          </a:stretch>
        </p:blipFill>
        <p:spPr>
          <a:xfrm>
            <a:off x="2209800" y="428098"/>
            <a:ext cx="7772400" cy="4276725"/>
          </a:xfrm>
          <a:prstGeom prst="rect">
            <a:avLst/>
          </a:prstGeom>
        </p:spPr>
      </p:pic>
      <p:pic>
        <p:nvPicPr>
          <p:cNvPr id="19" name="Content Placeholder 18">
            <a:extLst>
              <a:ext uri="{FF2B5EF4-FFF2-40B4-BE49-F238E27FC236}">
                <a16:creationId xmlns:a16="http://schemas.microsoft.com/office/drawing/2014/main" id="{843E639F-1E78-49A3-9448-16D7D5762BC3}"/>
              </a:ext>
            </a:extLst>
          </p:cNvPr>
          <p:cNvPicPr>
            <a:picLocks noGrp="1" noChangeAspect="1"/>
          </p:cNvPicPr>
          <p:nvPr>
            <p:ph idx="1"/>
          </p:nvPr>
        </p:nvPicPr>
        <p:blipFill>
          <a:blip r:embed="rId3"/>
          <a:stretch>
            <a:fillRect/>
          </a:stretch>
        </p:blipFill>
        <p:spPr>
          <a:xfrm>
            <a:off x="1929029" y="2566460"/>
            <a:ext cx="7829550" cy="2438400"/>
          </a:xfrm>
        </p:spPr>
      </p:pic>
    </p:spTree>
    <p:extLst>
      <p:ext uri="{BB962C8B-B14F-4D97-AF65-F5344CB8AC3E}">
        <p14:creationId xmlns:p14="http://schemas.microsoft.com/office/powerpoint/2010/main" val="945281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9AF7C-29B2-45C8-B042-B5972BCCAD05}"/>
              </a:ext>
            </a:extLst>
          </p:cNvPr>
          <p:cNvSpPr>
            <a:spLocks noGrp="1"/>
          </p:cNvSpPr>
          <p:nvPr>
            <p:ph idx="1"/>
          </p:nvPr>
        </p:nvSpPr>
        <p:spPr>
          <a:xfrm>
            <a:off x="1159564" y="949036"/>
            <a:ext cx="9872871" cy="4959927"/>
          </a:xfrm>
        </p:spPr>
        <p:txBody>
          <a:bodyPr>
            <a:normAutofit/>
          </a:bodyPr>
          <a:lstStyle/>
          <a:p>
            <a:r>
              <a:rPr lang="en-US" b="0" i="0" u="sng" strike="noStrike" baseline="0" dirty="0">
                <a:solidFill>
                  <a:srgbClr val="7030A0"/>
                </a:solidFill>
              </a:rPr>
              <a:t>Cervical injections </a:t>
            </a:r>
            <a:r>
              <a:rPr lang="en-US" b="0" i="0" u="none" strike="noStrike" baseline="0" dirty="0">
                <a:solidFill>
                  <a:schemeClr val="tx1"/>
                </a:solidFill>
              </a:rPr>
              <a:t>of danazol at 2 week intervals for 12 weeks ,successfully used, with 60% improvement in  </a:t>
            </a:r>
            <a:r>
              <a:rPr lang="en-US" b="0" i="0" u="none" strike="noStrike" baseline="0" dirty="0">
                <a:solidFill>
                  <a:srgbClr val="7030A0"/>
                </a:solidFill>
              </a:rPr>
              <a:t>bleeding, pain, and dyspareunia</a:t>
            </a:r>
            <a:r>
              <a:rPr lang="en-US" b="0" i="0" u="none" strike="noStrike" baseline="0" dirty="0">
                <a:solidFill>
                  <a:schemeClr val="tx1"/>
                </a:solidFill>
              </a:rPr>
              <a:t>, and a decrease in uterine </a:t>
            </a:r>
            <a:r>
              <a:rPr lang="en-US" b="0" i="0" u="none" strike="noStrike" baseline="0" dirty="0">
                <a:solidFill>
                  <a:srgbClr val="7030A0"/>
                </a:solidFill>
              </a:rPr>
              <a:t>size.</a:t>
            </a:r>
            <a:r>
              <a:rPr lang="en-US" b="0" i="0" u="none" strike="noStrike" baseline="0" dirty="0">
                <a:solidFill>
                  <a:schemeClr val="tx1"/>
                </a:solidFill>
              </a:rPr>
              <a:t>, </a:t>
            </a:r>
            <a:r>
              <a:rPr lang="en-US" b="0" i="0" u="none" strike="noStrike" baseline="0" dirty="0">
                <a:solidFill>
                  <a:srgbClr val="7030A0"/>
                </a:solidFill>
              </a:rPr>
              <a:t>blood danazol levels </a:t>
            </a:r>
            <a:r>
              <a:rPr lang="en-US" b="0" i="0" u="none" strike="noStrike" baseline="0" dirty="0">
                <a:solidFill>
                  <a:schemeClr val="tx1"/>
                </a:solidFill>
              </a:rPr>
              <a:t>were </a:t>
            </a:r>
            <a:r>
              <a:rPr lang="en-US" b="0" i="0" u="none" strike="noStrike" baseline="0" dirty="0">
                <a:solidFill>
                  <a:srgbClr val="7030A0"/>
                </a:solidFill>
              </a:rPr>
              <a:t>undetectable</a:t>
            </a:r>
            <a:r>
              <a:rPr lang="en-US" b="0" i="0" u="none" strike="noStrike" baseline="0" dirty="0">
                <a:solidFill>
                  <a:schemeClr val="tx1"/>
                </a:solidFill>
              </a:rPr>
              <a:t>, </a:t>
            </a:r>
            <a:r>
              <a:rPr lang="en-US" b="0" i="0" u="sng" strike="noStrike" baseline="0" dirty="0">
                <a:solidFill>
                  <a:schemeClr val="tx1"/>
                </a:solidFill>
              </a:rPr>
              <a:t>ovulation was not inhibited</a:t>
            </a:r>
            <a:r>
              <a:rPr lang="en-US" b="0" i="0" u="none" strike="noStrike" baseline="0" dirty="0">
                <a:solidFill>
                  <a:schemeClr val="tx1"/>
                </a:solidFill>
              </a:rPr>
              <a:t>, and </a:t>
            </a:r>
            <a:r>
              <a:rPr lang="en-US" b="0" i="0" u="sng" strike="noStrike" baseline="0" dirty="0">
                <a:solidFill>
                  <a:schemeClr val="tx1"/>
                </a:solidFill>
              </a:rPr>
              <a:t>no side effects </a:t>
            </a:r>
            <a:r>
              <a:rPr lang="en-US" b="0" i="0" u="none" strike="noStrike" baseline="0" dirty="0">
                <a:solidFill>
                  <a:schemeClr val="tx1"/>
                </a:solidFill>
              </a:rPr>
              <a:t>reported .</a:t>
            </a:r>
          </a:p>
          <a:p>
            <a:r>
              <a:rPr lang="en-US" b="0" i="0" u="none" strike="noStrike" baseline="0" dirty="0">
                <a:solidFill>
                  <a:schemeClr val="tx1"/>
                </a:solidFill>
              </a:rPr>
              <a:t>A prospective study : long-term </a:t>
            </a:r>
            <a:r>
              <a:rPr lang="en-US" b="0" i="0" u="sng" strike="noStrike" baseline="0" dirty="0">
                <a:solidFill>
                  <a:srgbClr val="7030A0"/>
                </a:solidFill>
              </a:rPr>
              <a:t>vaginal administration </a:t>
            </a:r>
            <a:r>
              <a:rPr lang="en-US" b="0" i="0" u="none" strike="noStrike" baseline="0" dirty="0">
                <a:solidFill>
                  <a:schemeClr val="tx1"/>
                </a:solidFill>
              </a:rPr>
              <a:t>of one 200 mg danazol </a:t>
            </a:r>
            <a:r>
              <a:rPr lang="en-US" b="0" i="0" u="sng" strike="noStrike" baseline="0" dirty="0">
                <a:solidFill>
                  <a:srgbClr val="7030A0"/>
                </a:solidFill>
              </a:rPr>
              <a:t>tablet</a:t>
            </a:r>
            <a:r>
              <a:rPr lang="en-US" b="0" i="0" u="none" strike="noStrike" baseline="0" dirty="0">
                <a:solidFill>
                  <a:schemeClr val="tx1"/>
                </a:solidFill>
              </a:rPr>
              <a:t> effective in reducing </a:t>
            </a:r>
            <a:r>
              <a:rPr lang="en-US" b="0" i="0" u="none" strike="noStrike" baseline="0" dirty="0">
                <a:solidFill>
                  <a:srgbClr val="7030A0"/>
                </a:solidFill>
              </a:rPr>
              <a:t>bleeding</a:t>
            </a:r>
            <a:r>
              <a:rPr lang="en-US" b="0" i="0" u="none" strike="noStrike" baseline="0" dirty="0">
                <a:solidFill>
                  <a:schemeClr val="tx1"/>
                </a:solidFill>
              </a:rPr>
              <a:t> and</a:t>
            </a:r>
            <a:r>
              <a:rPr lang="en-US" b="0" i="0" u="none" strike="noStrike" baseline="0" dirty="0">
                <a:solidFill>
                  <a:srgbClr val="7030A0"/>
                </a:solidFill>
              </a:rPr>
              <a:t> pain </a:t>
            </a:r>
            <a:r>
              <a:rPr lang="en-US" b="0" i="0" u="none" strike="noStrike" baseline="0" dirty="0">
                <a:solidFill>
                  <a:schemeClr val="tx1"/>
                </a:solidFill>
              </a:rPr>
              <a:t>in adenomyotic women.</a:t>
            </a:r>
          </a:p>
          <a:p>
            <a:r>
              <a:rPr lang="en-US" b="0" i="0" u="none" strike="noStrike" baseline="0" dirty="0">
                <a:solidFill>
                  <a:srgbClr val="000000"/>
                </a:solidFill>
              </a:rPr>
              <a:t>Long-term treatment, with a reduction of </a:t>
            </a:r>
            <a:r>
              <a:rPr lang="en-US" b="0" i="0" u="sng" strike="noStrike" baseline="0" dirty="0">
                <a:solidFill>
                  <a:srgbClr val="000000"/>
                </a:solidFill>
              </a:rPr>
              <a:t>uterine volume </a:t>
            </a:r>
            <a:r>
              <a:rPr lang="en-US" b="0" i="0" u="none" strike="noStrike" baseline="0" dirty="0">
                <a:solidFill>
                  <a:srgbClr val="000000"/>
                </a:solidFill>
              </a:rPr>
              <a:t>evaluated by ultrasound. The </a:t>
            </a:r>
            <a:r>
              <a:rPr lang="en-US" b="1" i="0" u="none" strike="noStrike" baseline="0" dirty="0">
                <a:solidFill>
                  <a:srgbClr val="000000"/>
                </a:solidFill>
              </a:rPr>
              <a:t>6-month</a:t>
            </a:r>
            <a:r>
              <a:rPr lang="en-US" b="0" i="0" u="none" strike="noStrike" baseline="0" dirty="0">
                <a:solidFill>
                  <a:srgbClr val="000000"/>
                </a:solidFill>
              </a:rPr>
              <a:t> treatment followed by a </a:t>
            </a:r>
            <a:r>
              <a:rPr lang="en-US" b="1" i="0" u="none" strike="noStrike" baseline="0" dirty="0">
                <a:solidFill>
                  <a:srgbClr val="000000"/>
                </a:solidFill>
              </a:rPr>
              <a:t>cyclic 3-month treatment for a further 18 months </a:t>
            </a:r>
            <a:r>
              <a:rPr lang="en-US" b="0" i="0" u="none" strike="noStrike" baseline="0" dirty="0">
                <a:solidFill>
                  <a:srgbClr val="000000"/>
                </a:solidFill>
              </a:rPr>
              <a:t>had the best compliance in symptomatic patients with adenomyosis.</a:t>
            </a:r>
          </a:p>
          <a:p>
            <a:endParaRPr lang="en-US" dirty="0"/>
          </a:p>
        </p:txBody>
      </p:sp>
    </p:spTree>
    <p:extLst>
      <p:ext uri="{BB962C8B-B14F-4D97-AF65-F5344CB8AC3E}">
        <p14:creationId xmlns:p14="http://schemas.microsoft.com/office/powerpoint/2010/main" val="2427949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680F-4A1E-48D4-B982-973D17C522AB}"/>
              </a:ext>
            </a:extLst>
          </p:cNvPr>
          <p:cNvSpPr>
            <a:spLocks noGrp="1"/>
          </p:cNvSpPr>
          <p:nvPr>
            <p:ph type="title"/>
          </p:nvPr>
        </p:nvSpPr>
        <p:spPr>
          <a:xfrm>
            <a:off x="1012371" y="465909"/>
            <a:ext cx="9875520" cy="1023256"/>
          </a:xfrm>
        </p:spPr>
        <p:txBody>
          <a:bodyPr>
            <a:normAutofit fontScale="90000"/>
          </a:bodyPr>
          <a:lstStyle/>
          <a:p>
            <a:r>
              <a:rPr lang="en-US" sz="3600" b="1" i="0" u="none" strike="noStrike" baseline="0" dirty="0">
                <a:solidFill>
                  <a:srgbClr val="C00000"/>
                </a:solidFill>
              </a:rPr>
              <a:t>Aromatase Inhibitors</a:t>
            </a:r>
            <a:br>
              <a:rPr lang="en-US" sz="4400" b="0" i="0" u="none" strike="noStrike" baseline="0" dirty="0">
                <a:solidFill>
                  <a:srgbClr val="000000"/>
                </a:solidFill>
                <a:latin typeface="AdvOT2b189473.B"/>
              </a:rPr>
            </a:br>
            <a:endParaRPr lang="en-US" dirty="0"/>
          </a:p>
        </p:txBody>
      </p:sp>
      <p:sp>
        <p:nvSpPr>
          <p:cNvPr id="3" name="Content Placeholder 2">
            <a:extLst>
              <a:ext uri="{FF2B5EF4-FFF2-40B4-BE49-F238E27FC236}">
                <a16:creationId xmlns:a16="http://schemas.microsoft.com/office/drawing/2014/main" id="{852FBFA5-B22C-4EB1-9F95-23A4B2B871E0}"/>
              </a:ext>
            </a:extLst>
          </p:cNvPr>
          <p:cNvSpPr>
            <a:spLocks noGrp="1"/>
          </p:cNvSpPr>
          <p:nvPr>
            <p:ph idx="1"/>
          </p:nvPr>
        </p:nvSpPr>
        <p:spPr>
          <a:xfrm>
            <a:off x="838200" y="1219200"/>
            <a:ext cx="10515600" cy="4957763"/>
          </a:xfrm>
        </p:spPr>
        <p:txBody>
          <a:bodyPr>
            <a:normAutofit fontScale="77500" lnSpcReduction="20000"/>
          </a:bodyPr>
          <a:lstStyle/>
          <a:p>
            <a:pPr algn="l"/>
            <a:r>
              <a:rPr lang="en-US" sz="2600" b="0" i="0" u="none" strike="noStrike" baseline="0" dirty="0">
                <a:solidFill>
                  <a:schemeClr val="tx1"/>
                </a:solidFill>
              </a:rPr>
              <a:t> aromatase P450</a:t>
            </a:r>
            <a:r>
              <a:rPr lang="en-US" sz="2600" dirty="0">
                <a:solidFill>
                  <a:schemeClr val="tx1"/>
                </a:solidFill>
              </a:rPr>
              <a:t>: </a:t>
            </a:r>
            <a:r>
              <a:rPr lang="en-US" sz="2600" b="0" i="0" u="none" strike="noStrike" baseline="0" dirty="0">
                <a:solidFill>
                  <a:srgbClr val="7030A0"/>
                </a:solidFill>
              </a:rPr>
              <a:t>synthesis</a:t>
            </a:r>
            <a:r>
              <a:rPr lang="en-US" sz="2600" b="0" i="0" u="none" strike="noStrike" baseline="0" dirty="0">
                <a:solidFill>
                  <a:srgbClr val="000000"/>
                </a:solidFill>
              </a:rPr>
              <a:t> of </a:t>
            </a:r>
            <a:r>
              <a:rPr lang="en-US" sz="2600" b="0" i="0" u="none" strike="noStrike" baseline="0" dirty="0">
                <a:solidFill>
                  <a:srgbClr val="7030A0"/>
                </a:solidFill>
              </a:rPr>
              <a:t>estrogen</a:t>
            </a:r>
            <a:r>
              <a:rPr lang="en-US" sz="2600" b="0" i="0" u="none" strike="noStrike" baseline="0" dirty="0">
                <a:solidFill>
                  <a:srgbClr val="000000"/>
                </a:solidFill>
              </a:rPr>
              <a:t> </a:t>
            </a:r>
            <a:r>
              <a:rPr lang="en-US" sz="2600" b="0" i="0" u="none" strike="noStrike" baseline="0" dirty="0">
                <a:solidFill>
                  <a:srgbClr val="7030A0"/>
                </a:solidFill>
              </a:rPr>
              <a:t>from androgens</a:t>
            </a:r>
          </a:p>
          <a:p>
            <a:pPr algn="l"/>
            <a:r>
              <a:rPr lang="en-US" sz="2600" b="0" i="0" u="none" strike="noStrike" baseline="0" dirty="0">
                <a:solidFill>
                  <a:srgbClr val="000000"/>
                </a:solidFill>
              </a:rPr>
              <a:t>the </a:t>
            </a:r>
            <a:r>
              <a:rPr lang="en-US" sz="2600" b="0" i="0" u="none" strike="noStrike" baseline="0" dirty="0">
                <a:solidFill>
                  <a:srgbClr val="7030A0"/>
                </a:solidFill>
              </a:rPr>
              <a:t>endometrium</a:t>
            </a:r>
            <a:r>
              <a:rPr lang="en-US" sz="2600" b="0" i="0" u="none" strike="noStrike" baseline="0" dirty="0">
                <a:solidFill>
                  <a:srgbClr val="000000"/>
                </a:solidFill>
              </a:rPr>
              <a:t> of women with </a:t>
            </a:r>
            <a:r>
              <a:rPr lang="en-US" sz="2600" b="0" i="0" u="none" strike="noStrike" baseline="0" dirty="0">
                <a:solidFill>
                  <a:schemeClr val="tx1"/>
                </a:solidFill>
              </a:rPr>
              <a:t>endometriosis, adenomyosis and leiomyomas</a:t>
            </a:r>
            <a:r>
              <a:rPr lang="en-US" sz="2600" b="0" i="0" u="none" strike="noStrike" baseline="0" dirty="0">
                <a:solidFill>
                  <a:srgbClr val="7030A0"/>
                </a:solidFill>
              </a:rPr>
              <a:t>: abnormal expression of aromatase P450</a:t>
            </a:r>
            <a:r>
              <a:rPr lang="en-US" sz="2600" b="0" i="0" u="none" strike="noStrike" baseline="0" dirty="0">
                <a:solidFill>
                  <a:srgbClr val="000000"/>
                </a:solidFill>
              </a:rPr>
              <a:t> lead to increased estrogen production and expression of prostaglandin E2.</a:t>
            </a:r>
          </a:p>
          <a:p>
            <a:pPr algn="l"/>
            <a:r>
              <a:rPr lang="en-US" sz="2600" b="0" i="0" u="none" strike="noStrike" baseline="0" dirty="0">
                <a:solidFill>
                  <a:srgbClr val="000000"/>
                </a:solidFill>
              </a:rPr>
              <a:t>anastrozole or letrozole</a:t>
            </a:r>
          </a:p>
          <a:p>
            <a:pPr algn="l"/>
            <a:r>
              <a:rPr lang="en-US" sz="2600" b="0" i="0" u="sng" strike="noStrike" baseline="0" dirty="0">
                <a:solidFill>
                  <a:srgbClr val="000000"/>
                </a:solidFill>
              </a:rPr>
              <a:t>The first </a:t>
            </a:r>
            <a:r>
              <a:rPr lang="en-US" sz="2600" b="0" i="0" u="none" strike="noStrike" baseline="0" dirty="0">
                <a:solidFill>
                  <a:srgbClr val="000000"/>
                </a:solidFill>
              </a:rPr>
              <a:t>documented use of (AIs): </a:t>
            </a:r>
            <a:r>
              <a:rPr lang="en-US" sz="2600" b="0" i="0" u="sng" strike="noStrike" baseline="0" dirty="0">
                <a:solidFill>
                  <a:srgbClr val="000000"/>
                </a:solidFill>
              </a:rPr>
              <a:t>severe adenomyosis refractory to GnRH analogues and danazol</a:t>
            </a:r>
            <a:r>
              <a:rPr lang="en-US" sz="2600" b="0" i="0" u="none" strike="noStrike" baseline="0" dirty="0">
                <a:solidFill>
                  <a:srgbClr val="000000"/>
                </a:solidFill>
              </a:rPr>
              <a:t>,  wished to preserve her fertility.</a:t>
            </a:r>
          </a:p>
          <a:p>
            <a:pPr algn="l"/>
            <a:r>
              <a:rPr lang="en-US" sz="2600" b="0" i="0" u="none" strike="noStrike" baseline="0" dirty="0">
                <a:solidFill>
                  <a:srgbClr val="000000"/>
                </a:solidFill>
              </a:rPr>
              <a:t> Anastrozole orally for 16 weeks, with GnRH analogues, to suppress the ovarian production of estrogens. Reduction of uterine volume was 60% after 8 weeks of treatment , the patient had no AUB for 6 months after cessation </a:t>
            </a:r>
            <a:r>
              <a:rPr lang="en-US" sz="2600" b="0" i="0" u="none" strike="noStrike" baseline="0" dirty="0">
                <a:solidFill>
                  <a:srgbClr val="2197D2"/>
                </a:solidFill>
              </a:rPr>
              <a:t>.</a:t>
            </a:r>
          </a:p>
          <a:p>
            <a:pPr algn="l"/>
            <a:r>
              <a:rPr lang="en-US" sz="2600" b="0" i="0" u="none" strike="noStrike" baseline="0" dirty="0">
                <a:solidFill>
                  <a:srgbClr val="000000"/>
                </a:solidFill>
              </a:rPr>
              <a:t>RCT comparing 3 months aromatase inhibitor (letrozole 2.5 mg/d) and goserelin 3.6 mg monthly </a:t>
            </a:r>
            <a:r>
              <a:rPr lang="en-US" sz="2600" b="0" i="0" u="sng" strike="noStrike" baseline="0" dirty="0">
                <a:solidFill>
                  <a:srgbClr val="7030A0"/>
                </a:solidFill>
              </a:rPr>
              <a:t>AIs have the same efficacy as GnRH analogues</a:t>
            </a:r>
            <a:r>
              <a:rPr lang="en-US" sz="2600" b="0" i="0" u="none" strike="noStrike" baseline="0" dirty="0">
                <a:solidFill>
                  <a:srgbClr val="000000"/>
                </a:solidFill>
              </a:rPr>
              <a:t> in reducing </a:t>
            </a:r>
            <a:r>
              <a:rPr lang="en-US" sz="2600" b="0" i="0" u="none" strike="noStrike" baseline="0" dirty="0">
                <a:solidFill>
                  <a:srgbClr val="7030A0"/>
                </a:solidFill>
              </a:rPr>
              <a:t>adenomyoma volume </a:t>
            </a:r>
            <a:r>
              <a:rPr lang="en-US" sz="2600" b="0" i="0" u="none" strike="noStrike" baseline="0" dirty="0">
                <a:solidFill>
                  <a:srgbClr val="000000"/>
                </a:solidFill>
              </a:rPr>
              <a:t> both treatments a significant difference in uterine volume after 3 months, The GnRH-a was more effective than letrozole in relieving chronic pelvic pain, dysmenorrhea, menorrhagia, metrorrhagia, and dyspareunia, but this difference was not significant.</a:t>
            </a:r>
          </a:p>
          <a:p>
            <a:pPr marL="45720" indent="0" algn="l">
              <a:buNone/>
            </a:pPr>
            <a:r>
              <a:rPr lang="en-US" sz="2600" b="0" i="0" u="none" strike="noStrike" baseline="0" dirty="0">
                <a:solidFill>
                  <a:srgbClr val="000000"/>
                </a:solidFill>
              </a:rPr>
              <a:t>. AIs seems to have a </a:t>
            </a:r>
            <a:r>
              <a:rPr lang="en-US" sz="2600" b="0" i="0" u="none" strike="noStrike" baseline="0" dirty="0">
                <a:solidFill>
                  <a:srgbClr val="0070C0"/>
                </a:solidFill>
              </a:rPr>
              <a:t>promising future for adenomyosis </a:t>
            </a:r>
            <a:r>
              <a:rPr lang="en-US" sz="2600" b="0" i="0" u="none" strike="noStrike" baseline="0" dirty="0">
                <a:solidFill>
                  <a:srgbClr val="000000"/>
                </a:solidFill>
              </a:rPr>
              <a:t>in cases of </a:t>
            </a:r>
            <a:r>
              <a:rPr lang="en-US" sz="2600" b="0" i="0" u="none" strike="noStrike" baseline="0" dirty="0">
                <a:solidFill>
                  <a:srgbClr val="0070C0"/>
                </a:solidFill>
              </a:rPr>
              <a:t>resistance to other treatments </a:t>
            </a:r>
            <a:r>
              <a:rPr lang="en-US" sz="2600" b="0" i="0" u="none" strike="noStrike" baseline="0" dirty="0">
                <a:solidFill>
                  <a:srgbClr val="000000"/>
                </a:solidFill>
              </a:rPr>
              <a:t>even though additional studies are needed.</a:t>
            </a:r>
          </a:p>
          <a:p>
            <a:endParaRPr lang="en-US" dirty="0"/>
          </a:p>
        </p:txBody>
      </p:sp>
    </p:spTree>
    <p:extLst>
      <p:ext uri="{BB962C8B-B14F-4D97-AF65-F5344CB8AC3E}">
        <p14:creationId xmlns:p14="http://schemas.microsoft.com/office/powerpoint/2010/main" val="305575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70F6C8-16E3-4794-8C5E-ED6864288FE6}"/>
              </a:ext>
            </a:extLst>
          </p:cNvPr>
          <p:cNvPicPr>
            <a:picLocks noGrp="1" noChangeAspect="1"/>
          </p:cNvPicPr>
          <p:nvPr>
            <p:ph idx="1"/>
          </p:nvPr>
        </p:nvPicPr>
        <p:blipFill>
          <a:blip r:embed="rId2"/>
          <a:stretch>
            <a:fillRect/>
          </a:stretch>
        </p:blipFill>
        <p:spPr>
          <a:xfrm>
            <a:off x="2756452" y="725556"/>
            <a:ext cx="5751444" cy="5406887"/>
          </a:xfrm>
        </p:spPr>
      </p:pic>
    </p:spTree>
    <p:extLst>
      <p:ext uri="{BB962C8B-B14F-4D97-AF65-F5344CB8AC3E}">
        <p14:creationId xmlns:p14="http://schemas.microsoft.com/office/powerpoint/2010/main" val="3663383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D3574-0D3D-46F6-A726-1B07DDB3B11F}"/>
              </a:ext>
            </a:extLst>
          </p:cNvPr>
          <p:cNvSpPr>
            <a:spLocks noGrp="1"/>
          </p:cNvSpPr>
          <p:nvPr>
            <p:ph idx="1"/>
          </p:nvPr>
        </p:nvSpPr>
        <p:spPr>
          <a:xfrm>
            <a:off x="1143000" y="1052945"/>
            <a:ext cx="9872871" cy="5043055"/>
          </a:xfrm>
        </p:spPr>
        <p:txBody>
          <a:bodyPr>
            <a:normAutofit/>
          </a:bodyPr>
          <a:lstStyle/>
          <a:p>
            <a:r>
              <a:rPr lang="en-US" sz="2400" b="0" i="0" u="none" strike="noStrike" baseline="0" dirty="0">
                <a:solidFill>
                  <a:srgbClr val="000000"/>
                </a:solidFill>
              </a:rPr>
              <a:t>(</a:t>
            </a:r>
            <a:r>
              <a:rPr lang="en-US" sz="2400" b="1" i="0" u="none" strike="noStrike" baseline="0" dirty="0">
                <a:solidFill>
                  <a:srgbClr val="000000"/>
                </a:solidFill>
              </a:rPr>
              <a:t>RCT</a:t>
            </a:r>
            <a:r>
              <a:rPr lang="en-US" sz="2400" b="0" i="0" u="none" strike="noStrike" baseline="0" dirty="0">
                <a:solidFill>
                  <a:srgbClr val="000000"/>
                </a:solidFill>
              </a:rPr>
              <a:t>) by Badawi et al., </a:t>
            </a:r>
            <a:r>
              <a:rPr lang="en-US" sz="2400" b="1" i="0" u="sng" strike="noStrike" baseline="0" dirty="0">
                <a:solidFill>
                  <a:srgbClr val="000000"/>
                </a:solidFill>
              </a:rPr>
              <a:t>GnRH agonists(</a:t>
            </a:r>
            <a:r>
              <a:rPr lang="en-US" sz="2400" b="0" i="0" u="none" strike="noStrike" baseline="0" dirty="0">
                <a:solidFill>
                  <a:srgbClr val="000000"/>
                </a:solidFill>
              </a:rPr>
              <a:t>goserelin) </a:t>
            </a:r>
            <a:r>
              <a:rPr lang="en-US" sz="2400" b="1" i="0" u="sng" strike="noStrike" baseline="0" dirty="0">
                <a:solidFill>
                  <a:srgbClr val="000000"/>
                </a:solidFill>
              </a:rPr>
              <a:t> </a:t>
            </a:r>
            <a:r>
              <a:rPr lang="en-US" sz="2400" b="0" i="0" u="none" strike="noStrike" baseline="0" dirty="0">
                <a:solidFill>
                  <a:srgbClr val="000000"/>
                </a:solidFill>
              </a:rPr>
              <a:t>and </a:t>
            </a:r>
            <a:r>
              <a:rPr lang="en-US" sz="2400" b="1" i="0" u="sng" strike="noStrike" baseline="0" dirty="0">
                <a:solidFill>
                  <a:srgbClr val="000000"/>
                </a:solidFill>
              </a:rPr>
              <a:t>aromatase inhibitors(</a:t>
            </a:r>
            <a:r>
              <a:rPr lang="en-US" sz="2400" b="0" i="0" u="none" strike="noStrike" baseline="0" dirty="0">
                <a:solidFill>
                  <a:srgbClr val="000000"/>
                </a:solidFill>
              </a:rPr>
              <a:t>Letrozole)</a:t>
            </a:r>
            <a:r>
              <a:rPr lang="en-US" sz="2400" b="1" i="0" u="sng" strike="noStrike" baseline="0" dirty="0">
                <a:solidFill>
                  <a:srgbClr val="000000"/>
                </a:solidFill>
              </a:rPr>
              <a:t> </a:t>
            </a:r>
            <a:r>
              <a:rPr lang="en-US" sz="2400" b="1" u="sng" dirty="0">
                <a:solidFill>
                  <a:srgbClr val="000000"/>
                </a:solidFill>
              </a:rPr>
              <a:t> </a:t>
            </a:r>
            <a:r>
              <a:rPr lang="en-US" sz="2400" b="0" i="0" u="none" strike="noStrike" baseline="0" dirty="0">
                <a:solidFill>
                  <a:srgbClr val="000000"/>
                </a:solidFill>
              </a:rPr>
              <a:t>shown to be </a:t>
            </a:r>
            <a:r>
              <a:rPr lang="en-US" sz="2400" b="0" i="0" u="none" strike="noStrike" baseline="0" dirty="0">
                <a:solidFill>
                  <a:srgbClr val="7030A0"/>
                </a:solidFill>
              </a:rPr>
              <a:t>equally effective </a:t>
            </a:r>
            <a:r>
              <a:rPr lang="en-US" sz="2400" b="0" i="0" u="none" strike="noStrike" baseline="0" dirty="0">
                <a:solidFill>
                  <a:srgbClr val="000000"/>
                </a:solidFill>
              </a:rPr>
              <a:t>in reducing adenomyosis and improving clinical symptoms .</a:t>
            </a:r>
          </a:p>
          <a:p>
            <a:pPr algn="l"/>
            <a:r>
              <a:rPr lang="en-US" sz="2400" b="0" i="0" u="none" strike="noStrike" baseline="0" dirty="0">
                <a:solidFill>
                  <a:srgbClr val="000000"/>
                </a:solidFill>
              </a:rPr>
              <a:t> Results : </a:t>
            </a:r>
            <a:r>
              <a:rPr lang="en-US" sz="2400" b="1" i="0" u="none" strike="noStrike" baseline="0" dirty="0">
                <a:solidFill>
                  <a:srgbClr val="7030A0"/>
                </a:solidFill>
              </a:rPr>
              <a:t>comparable decrease in uterine volumes </a:t>
            </a:r>
            <a:r>
              <a:rPr lang="en-US" sz="2400" b="0" i="0" u="none" strike="noStrike" baseline="0" dirty="0">
                <a:solidFill>
                  <a:srgbClr val="000000"/>
                </a:solidFill>
              </a:rPr>
              <a:t>(13 cm3 in letrozole group vs. 11.7 cm3 in goserelin group, at 12 weeks), and adenomyoma volumes </a:t>
            </a:r>
          </a:p>
          <a:p>
            <a:pPr algn="l"/>
            <a:r>
              <a:rPr lang="en-US" sz="2400" b="0" i="0" u="none" strike="noStrike" baseline="0" dirty="0">
                <a:solidFill>
                  <a:srgbClr val="0070C0"/>
                </a:solidFill>
              </a:rPr>
              <a:t>aromatase inhibitors are as effective as GnRH agonists</a:t>
            </a:r>
            <a:r>
              <a:rPr lang="en-US" sz="2400" b="0" i="0" u="none" strike="noStrike" baseline="0" dirty="0">
                <a:solidFill>
                  <a:srgbClr val="000000"/>
                </a:solidFill>
              </a:rPr>
              <a:t> in reducing progression and improving symptoms of adenomyosis. </a:t>
            </a:r>
            <a:endParaRPr lang="en-US" sz="2400" dirty="0"/>
          </a:p>
        </p:txBody>
      </p:sp>
    </p:spTree>
    <p:extLst>
      <p:ext uri="{BB962C8B-B14F-4D97-AF65-F5344CB8AC3E}">
        <p14:creationId xmlns:p14="http://schemas.microsoft.com/office/powerpoint/2010/main" val="3872604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77740-FCF6-334C-248C-BD0C396EE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D82E0-6D2F-4AC5-8B78-1788C37D6D9D}"/>
              </a:ext>
            </a:extLst>
          </p:cNvPr>
          <p:cNvSpPr>
            <a:spLocks noGrp="1"/>
          </p:cNvSpPr>
          <p:nvPr>
            <p:ph type="title"/>
          </p:nvPr>
        </p:nvSpPr>
        <p:spPr>
          <a:xfrm>
            <a:off x="768927" y="430617"/>
            <a:ext cx="9875520" cy="1356360"/>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Dopamine </a:t>
            </a:r>
            <a:r>
              <a:rPr lang="en-US" sz="2800" b="1" dirty="0">
                <a:solidFill>
                  <a:srgbClr val="C00000"/>
                </a:solidFill>
                <a:latin typeface="Calibri" panose="020F0502020204030204"/>
                <a:ea typeface="+mn-ea"/>
                <a:cs typeface="+mn-cs"/>
              </a:rPr>
              <a:t>Receptor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Agonists</a:t>
            </a:r>
            <a:b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BB77CE05-90F1-C053-FDA3-9AF9E5D32494}"/>
              </a:ext>
            </a:extLst>
          </p:cNvPr>
          <p:cNvSpPr>
            <a:spLocks noGrp="1"/>
          </p:cNvSpPr>
          <p:nvPr>
            <p:ph idx="1"/>
          </p:nvPr>
        </p:nvSpPr>
        <p:spPr>
          <a:xfrm>
            <a:off x="619516" y="1397555"/>
            <a:ext cx="10515600" cy="5860040"/>
          </a:xfrm>
        </p:spPr>
        <p:txBody>
          <a:bodyPr>
            <a:noAutofit/>
          </a:bodyPr>
          <a:lstStyle/>
          <a:p>
            <a:pPr algn="l"/>
            <a:r>
              <a:rPr lang="en-US" b="1" i="0" u="none" strike="noStrike" baseline="0" dirty="0">
                <a:solidFill>
                  <a:srgbClr val="7030A0"/>
                </a:solidFill>
              </a:rPr>
              <a:t>Prolactin</a:t>
            </a:r>
            <a:r>
              <a:rPr lang="en-US" b="0" i="0" u="none" strike="noStrike" baseline="0" dirty="0">
                <a:solidFill>
                  <a:srgbClr val="000000"/>
                </a:solidFill>
              </a:rPr>
              <a:t> and its </a:t>
            </a:r>
            <a:r>
              <a:rPr lang="en-US" b="0" i="0" u="none" strike="noStrike" baseline="0" dirty="0">
                <a:solidFill>
                  <a:srgbClr val="7030A0"/>
                </a:solidFill>
              </a:rPr>
              <a:t>receptors</a:t>
            </a:r>
            <a:r>
              <a:rPr lang="en-US" b="0" i="0" u="none" strike="noStrike" baseline="0" dirty="0">
                <a:solidFill>
                  <a:srgbClr val="000000"/>
                </a:solidFill>
              </a:rPr>
              <a:t> seem to </a:t>
            </a:r>
            <a:r>
              <a:rPr lang="en-US" b="1" i="0" u="none" strike="noStrike" baseline="0" dirty="0">
                <a:solidFill>
                  <a:srgbClr val="7030A0"/>
                </a:solidFill>
              </a:rPr>
              <a:t>increase in adenomyotic tissue,  </a:t>
            </a:r>
            <a:r>
              <a:rPr lang="en-US" i="0" u="none" strike="noStrike" baseline="0" dirty="0">
                <a:solidFill>
                  <a:schemeClr val="tx1"/>
                </a:solidFill>
              </a:rPr>
              <a:t>p</a:t>
            </a:r>
            <a:r>
              <a:rPr lang="en-US" b="0" i="0" dirty="0">
                <a:solidFill>
                  <a:srgbClr val="1F1F1F"/>
                </a:solidFill>
                <a:effectLst/>
                <a:latin typeface="ElsevierGulliver"/>
              </a:rPr>
              <a:t>rolactin effects in the promotion of gland/cell proliferation and function.</a:t>
            </a:r>
          </a:p>
          <a:p>
            <a:pPr algn="l"/>
            <a:r>
              <a:rPr lang="en-US" dirty="0">
                <a:solidFill>
                  <a:schemeClr val="tx1"/>
                </a:solidFill>
              </a:rPr>
              <a:t>animal models have shown increased uterine concentration of prolactin (PRL) as a risk factor</a:t>
            </a:r>
          </a:p>
          <a:p>
            <a:pPr algn="l"/>
            <a:r>
              <a:rPr lang="en-US" dirty="0"/>
              <a:t>PRL is synthesized also in the myometrium and directly promotes uterine smooth muscle cell growth and proliferation. </a:t>
            </a:r>
            <a:r>
              <a:rPr lang="en-US" dirty="0">
                <a:solidFill>
                  <a:srgbClr val="7030A0"/>
                </a:solidFill>
              </a:rPr>
              <a:t>acts as a smooth muscle cell mitogen</a:t>
            </a:r>
            <a:endParaRPr lang="en-US" b="0" i="0" dirty="0">
              <a:solidFill>
                <a:srgbClr val="7030A0"/>
              </a:solidFill>
              <a:effectLst/>
              <a:latin typeface="ElsevierGulliver"/>
            </a:endParaRPr>
          </a:p>
          <a:p>
            <a:pPr algn="l"/>
            <a:r>
              <a:rPr lang="en-US" b="0" i="0" dirty="0">
                <a:solidFill>
                  <a:srgbClr val="1F1F1F"/>
                </a:solidFill>
                <a:effectLst/>
                <a:latin typeface="ElsevierGulliver"/>
              </a:rPr>
              <a:t>Another potential reason for the improvement of adenomyosis is the </a:t>
            </a:r>
            <a:r>
              <a:rPr lang="en-US" b="0" i="0" dirty="0">
                <a:solidFill>
                  <a:srgbClr val="1F1F1F"/>
                </a:solidFill>
                <a:effectLst/>
                <a:latin typeface="ElsevierGulliver"/>
                <a:hlinkClick r:id="rId2" tooltip="Learn more about inhibition of angiogenesis from ScienceDirect's AI-generated Topic Pages"/>
              </a:rPr>
              <a:t>inhibition of angiogenesis</a:t>
            </a:r>
            <a:r>
              <a:rPr lang="en-US" dirty="0">
                <a:solidFill>
                  <a:srgbClr val="1F1F1F"/>
                </a:solidFill>
                <a:latin typeface="ElsevierGulliver"/>
              </a:rPr>
              <a:t>,</a:t>
            </a:r>
            <a:r>
              <a:rPr lang="en-US" b="0" i="0" dirty="0">
                <a:solidFill>
                  <a:srgbClr val="1F1F1F"/>
                </a:solidFill>
                <a:effectLst/>
                <a:latin typeface="ElsevierGulliver"/>
              </a:rPr>
              <a:t> Dopamine agonists, prevent VEGF receptor-2 binding and reduce angiogenesis.</a:t>
            </a:r>
            <a:endParaRPr lang="en-US" b="0" i="0" u="none" strike="noStrike" baseline="0" dirty="0">
              <a:solidFill>
                <a:srgbClr val="000000"/>
              </a:solidFill>
            </a:endParaRPr>
          </a:p>
        </p:txBody>
      </p:sp>
    </p:spTree>
    <p:extLst>
      <p:ext uri="{BB962C8B-B14F-4D97-AF65-F5344CB8AC3E}">
        <p14:creationId xmlns:p14="http://schemas.microsoft.com/office/powerpoint/2010/main" val="55845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A86EC-80FF-B33B-9BE9-DCA375D1A6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340442-BE27-3B0F-AB66-748B4B6A22DE}"/>
              </a:ext>
            </a:extLst>
          </p:cNvPr>
          <p:cNvPicPr>
            <a:picLocks noChangeAspect="1"/>
          </p:cNvPicPr>
          <p:nvPr/>
        </p:nvPicPr>
        <p:blipFill>
          <a:blip r:embed="rId2"/>
          <a:stretch>
            <a:fillRect/>
          </a:stretch>
        </p:blipFill>
        <p:spPr>
          <a:xfrm>
            <a:off x="3157537" y="824914"/>
            <a:ext cx="5876925" cy="4791075"/>
          </a:xfrm>
          <a:prstGeom prst="rect">
            <a:avLst/>
          </a:prstGeom>
        </p:spPr>
      </p:pic>
    </p:spTree>
    <p:extLst>
      <p:ext uri="{BB962C8B-B14F-4D97-AF65-F5344CB8AC3E}">
        <p14:creationId xmlns:p14="http://schemas.microsoft.com/office/powerpoint/2010/main" val="3034507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36F17-94A2-D25C-8207-A3432E2A6C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71004-3D6E-EE65-DC1E-856045AC925F}"/>
              </a:ext>
            </a:extLst>
          </p:cNvPr>
          <p:cNvSpPr>
            <a:spLocks noGrp="1"/>
          </p:cNvSpPr>
          <p:nvPr>
            <p:ph idx="1"/>
          </p:nvPr>
        </p:nvSpPr>
        <p:spPr>
          <a:xfrm>
            <a:off x="1143000" y="1090863"/>
            <a:ext cx="9872871" cy="5005137"/>
          </a:xfrm>
        </p:spPr>
        <p:txBody>
          <a:bodyPr/>
          <a:lstStyle/>
          <a:p>
            <a:pPr algn="l"/>
            <a:r>
              <a:rPr lang="en-US" b="0" i="0" dirty="0">
                <a:solidFill>
                  <a:srgbClr val="1F1F1F"/>
                </a:solidFill>
                <a:effectLst/>
                <a:latin typeface="ElsevierGulliver"/>
              </a:rPr>
              <a:t>A 35-year-old, HX: Graves’ disease ,&amp; </a:t>
            </a:r>
            <a:r>
              <a:rPr lang="en-US" b="0" i="0" dirty="0">
                <a:solidFill>
                  <a:srgbClr val="1F1F1F"/>
                </a:solidFill>
                <a:effectLst/>
                <a:latin typeface="ElsevierGulliver"/>
                <a:hlinkClick r:id="rId2" tooltip="Learn more about pituitary microadenoma from ScienceDirect's AI-generated Topic Pages"/>
              </a:rPr>
              <a:t>pituitary microadenoma</a:t>
            </a:r>
            <a:r>
              <a:rPr lang="en-US" b="0" i="0" dirty="0">
                <a:solidFill>
                  <a:srgbClr val="1F1F1F"/>
                </a:solidFill>
                <a:effectLst/>
                <a:latin typeface="ElsevierGulliver"/>
              </a:rPr>
              <a:t> ,previously treated with </a:t>
            </a:r>
            <a:r>
              <a:rPr lang="en-US" b="0" i="0" dirty="0">
                <a:solidFill>
                  <a:srgbClr val="1F1F1F"/>
                </a:solidFill>
                <a:effectLst/>
                <a:latin typeface="ElsevierGulliver"/>
                <a:hlinkClick r:id="rId3" tooltip="Learn more about cabergoline from ScienceDirect's AI-generated Topic Pages"/>
              </a:rPr>
              <a:t>cabergoline</a:t>
            </a:r>
            <a:r>
              <a:rPr lang="en-US" b="0" i="0" dirty="0">
                <a:solidFill>
                  <a:srgbClr val="1F1F1F"/>
                </a:solidFill>
                <a:effectLst/>
                <a:latin typeface="ElsevierGulliver"/>
              </a:rPr>
              <a:t> which was stopped after 12 months. Then A pelvic ultrasound :adenomyosis. . started on cabergoline 0.25 mg weekly in October 2021. Within 2 months of initiation of cabergoline,  resolution of symptoms and radiological resolution of adenomyosis</a:t>
            </a:r>
            <a:r>
              <a:rPr lang="en-US" dirty="0">
                <a:solidFill>
                  <a:srgbClr val="1F1F1F"/>
                </a:solidFill>
                <a:latin typeface="ElsevierGulliver"/>
              </a:rPr>
              <a:t>.</a:t>
            </a:r>
            <a:endParaRPr lang="en-US" b="0" i="0" dirty="0">
              <a:solidFill>
                <a:srgbClr val="1F1F1F"/>
              </a:solidFill>
              <a:effectLst/>
              <a:latin typeface="ElsevierGulliver"/>
            </a:endParaRPr>
          </a:p>
          <a:p>
            <a:pPr algn="l"/>
            <a:r>
              <a:rPr lang="en-US" b="0" i="0" u="none" strike="noStrike" baseline="0" dirty="0">
                <a:solidFill>
                  <a:srgbClr val="000000"/>
                </a:solidFill>
              </a:rPr>
              <a:t>A pilot study by Andersson et al. evaluated treatment with </a:t>
            </a:r>
            <a:r>
              <a:rPr lang="en-US" b="0" i="0" u="sng" strike="noStrike" baseline="0" dirty="0">
                <a:solidFill>
                  <a:srgbClr val="000000"/>
                </a:solidFill>
              </a:rPr>
              <a:t>vaginal bromocriptine </a:t>
            </a:r>
            <a:r>
              <a:rPr lang="en-US" b="0" i="0" u="none" strike="noStrike" baseline="0" dirty="0">
                <a:solidFill>
                  <a:srgbClr val="000000"/>
                </a:solidFill>
              </a:rPr>
              <a:t>for 9 months in 19 patients with adenomyosis .reported significant </a:t>
            </a:r>
            <a:r>
              <a:rPr lang="en-US" b="0" i="0" u="none" strike="noStrike" baseline="0" dirty="0">
                <a:solidFill>
                  <a:srgbClr val="7030A0"/>
                </a:solidFill>
              </a:rPr>
              <a:t>improvements</a:t>
            </a:r>
            <a:r>
              <a:rPr lang="en-US" b="0" i="0" u="none" strike="noStrike" baseline="0" dirty="0">
                <a:solidFill>
                  <a:srgbClr val="000000"/>
                </a:solidFill>
              </a:rPr>
              <a:t> in </a:t>
            </a:r>
            <a:r>
              <a:rPr lang="en-US" b="0" i="0" u="none" strike="noStrike" baseline="0" dirty="0">
                <a:solidFill>
                  <a:srgbClr val="7030A0"/>
                </a:solidFill>
              </a:rPr>
              <a:t>AUB, dysmenorrhea</a:t>
            </a:r>
            <a:r>
              <a:rPr lang="en-US" b="0" i="0" u="none" strike="noStrike" baseline="0" dirty="0">
                <a:solidFill>
                  <a:srgbClr val="000000"/>
                </a:solidFill>
              </a:rPr>
              <a:t>, and </a:t>
            </a:r>
            <a:r>
              <a:rPr lang="en-US" b="0" i="0" u="none" strike="noStrike" baseline="0" dirty="0">
                <a:solidFill>
                  <a:srgbClr val="7030A0"/>
                </a:solidFill>
              </a:rPr>
              <a:t>quality of life </a:t>
            </a:r>
            <a:r>
              <a:rPr lang="en-US" b="0" i="0" u="none" strike="noStrike" baseline="0" dirty="0">
                <a:solidFill>
                  <a:srgbClr val="000000"/>
                </a:solidFill>
              </a:rPr>
              <a:t>following.</a:t>
            </a:r>
          </a:p>
          <a:p>
            <a:r>
              <a:rPr lang="en-US" b="0" i="0" u="none" strike="noStrike" baseline="0" dirty="0">
                <a:solidFill>
                  <a:srgbClr val="000000"/>
                </a:solidFill>
              </a:rPr>
              <a:t>In another study Andersson et al. evaluated bromocriptine using </a:t>
            </a:r>
            <a:r>
              <a:rPr lang="en-US" b="0" i="0" u="none" strike="noStrike" baseline="0" dirty="0">
                <a:solidFill>
                  <a:srgbClr val="7030A0"/>
                </a:solidFill>
              </a:rPr>
              <a:t>imaging(MR, vaginal ultrasound),</a:t>
            </a:r>
            <a:r>
              <a:rPr lang="en-US" b="0" i="0" dirty="0">
                <a:solidFill>
                  <a:schemeClr val="tx1"/>
                </a:solidFill>
                <a:effectLst/>
              </a:rPr>
              <a:t> Vaginal bromocriptine  may have an </a:t>
            </a:r>
            <a:r>
              <a:rPr lang="en-US" b="0" i="0" dirty="0">
                <a:solidFill>
                  <a:srgbClr val="7030A0"/>
                </a:solidFill>
                <a:effectLst/>
              </a:rPr>
              <a:t>impact on adenomyosis that is reflected in radiological appearance.</a:t>
            </a:r>
          </a:p>
          <a:p>
            <a:pPr algn="l"/>
            <a:endParaRPr lang="en-US" b="0" i="0" u="none" strike="noStrike" baseline="0" dirty="0">
              <a:solidFill>
                <a:srgbClr val="000000"/>
              </a:solidFill>
            </a:endParaRPr>
          </a:p>
          <a:p>
            <a:pPr algn="l"/>
            <a:r>
              <a:rPr lang="en-US" b="0" i="0" dirty="0">
                <a:solidFill>
                  <a:srgbClr val="1F1F1F"/>
                </a:solidFill>
                <a:effectLst/>
                <a:latin typeface="ElsevierGulliver"/>
              </a:rPr>
              <a:t>.</a:t>
            </a:r>
          </a:p>
          <a:p>
            <a:endParaRPr lang="en-US" dirty="0"/>
          </a:p>
        </p:txBody>
      </p:sp>
    </p:spTree>
    <p:extLst>
      <p:ext uri="{BB962C8B-B14F-4D97-AF65-F5344CB8AC3E}">
        <p14:creationId xmlns:p14="http://schemas.microsoft.com/office/powerpoint/2010/main" val="2111839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C42C-9BE5-1DAB-EA52-AE759A3B97C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1AA1BC-63CE-D616-9FC7-36B75A4B8B86}"/>
              </a:ext>
            </a:extLst>
          </p:cNvPr>
          <p:cNvPicPr>
            <a:picLocks noGrp="1" noChangeAspect="1"/>
          </p:cNvPicPr>
          <p:nvPr>
            <p:ph idx="1"/>
          </p:nvPr>
        </p:nvPicPr>
        <p:blipFill>
          <a:blip r:embed="rId2"/>
          <a:stretch>
            <a:fillRect/>
          </a:stretch>
        </p:blipFill>
        <p:spPr>
          <a:xfrm>
            <a:off x="2756452" y="795130"/>
            <a:ext cx="6520070" cy="4809539"/>
          </a:xfrm>
        </p:spPr>
      </p:pic>
    </p:spTree>
    <p:extLst>
      <p:ext uri="{BB962C8B-B14F-4D97-AF65-F5344CB8AC3E}">
        <p14:creationId xmlns:p14="http://schemas.microsoft.com/office/powerpoint/2010/main" val="4127047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FD258-29EE-BAF2-74E1-35DD37F52A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2ACE4-CD76-0887-CB5A-9CCA4CCB1AAA}"/>
              </a:ext>
            </a:extLst>
          </p:cNvPr>
          <p:cNvSpPr>
            <a:spLocks noGrp="1"/>
          </p:cNvSpPr>
          <p:nvPr>
            <p:ph idx="1"/>
          </p:nvPr>
        </p:nvSpPr>
        <p:spPr>
          <a:xfrm>
            <a:off x="838200" y="755374"/>
            <a:ext cx="10515600" cy="5421589"/>
          </a:xfrm>
        </p:spPr>
        <p:txBody>
          <a:bodyPr>
            <a:normAutofit/>
          </a:bodyPr>
          <a:lstStyle/>
          <a:p>
            <a:r>
              <a:rPr lang="en-US" b="0" i="0" dirty="0">
                <a:solidFill>
                  <a:schemeClr val="tx1"/>
                </a:solidFill>
                <a:effectLst/>
              </a:rPr>
              <a:t>18, aged 35–50, with heavy menstrual bleeding and diffuse adenomyosis according to both MRI and TVU were included.</a:t>
            </a:r>
          </a:p>
          <a:p>
            <a:r>
              <a:rPr lang="en-US" b="0" i="0" dirty="0">
                <a:solidFill>
                  <a:schemeClr val="tx1"/>
                </a:solidFill>
                <a:effectLst/>
              </a:rPr>
              <a:t> The subjects underwent treatment with vaginal bromocriptine for 6 months. MRI and TVU were performed at baseline and after 6 months of medication.</a:t>
            </a:r>
          </a:p>
          <a:p>
            <a:r>
              <a:rPr lang="en-US" b="0" i="0" dirty="0">
                <a:solidFill>
                  <a:schemeClr val="tx1"/>
                </a:solidFill>
                <a:effectLst/>
              </a:rPr>
              <a:t>TVU showed a </a:t>
            </a:r>
            <a:r>
              <a:rPr lang="en-US" b="1" i="0" dirty="0">
                <a:solidFill>
                  <a:srgbClr val="7030A0"/>
                </a:solidFill>
                <a:effectLst/>
              </a:rPr>
              <a:t>significant decrease in JZ max</a:t>
            </a:r>
            <a:r>
              <a:rPr lang="en-US" sz="2000" b="0" i="0" u="none" strike="noStrike" baseline="0" dirty="0">
                <a:solidFill>
                  <a:schemeClr val="tx1"/>
                </a:solidFill>
              </a:rPr>
              <a:t> (8.5 vs. 7.9 mm, p = 0.02)</a:t>
            </a:r>
            <a:r>
              <a:rPr lang="en-US" b="1" i="0" dirty="0">
                <a:solidFill>
                  <a:srgbClr val="7030A0"/>
                </a:solidFill>
                <a:effectLst/>
              </a:rPr>
              <a:t> </a:t>
            </a:r>
            <a:r>
              <a:rPr lang="en-US" b="0" i="0" dirty="0">
                <a:solidFill>
                  <a:schemeClr val="tx1"/>
                </a:solidFill>
                <a:effectLst/>
              </a:rPr>
              <a:t>and a </a:t>
            </a:r>
            <a:r>
              <a:rPr lang="en-US" b="1" i="0" dirty="0">
                <a:solidFill>
                  <a:srgbClr val="7030A0"/>
                </a:solidFill>
                <a:effectLst/>
              </a:rPr>
              <a:t>reduced</a:t>
            </a:r>
            <a:r>
              <a:rPr lang="en-US" b="0" i="0" dirty="0">
                <a:solidFill>
                  <a:srgbClr val="505050"/>
                </a:solidFill>
                <a:effectLst/>
              </a:rPr>
              <a:t> </a:t>
            </a:r>
            <a:r>
              <a:rPr lang="en-US" b="0" i="0" dirty="0">
                <a:solidFill>
                  <a:schemeClr val="tx1"/>
                </a:solidFill>
                <a:effectLst/>
              </a:rPr>
              <a:t>number of women with </a:t>
            </a:r>
            <a:r>
              <a:rPr lang="en-US" b="1" i="0" dirty="0">
                <a:solidFill>
                  <a:srgbClr val="7030A0"/>
                </a:solidFill>
                <a:effectLst/>
              </a:rPr>
              <a:t>asymmetric myometrial wall thickness</a:t>
            </a:r>
            <a:r>
              <a:rPr lang="en-US" b="0" i="0" dirty="0">
                <a:solidFill>
                  <a:srgbClr val="505050"/>
                </a:solidFill>
                <a:effectLst/>
              </a:rPr>
              <a:t>. </a:t>
            </a:r>
          </a:p>
          <a:p>
            <a:r>
              <a:rPr lang="en-US" b="1" i="0" dirty="0">
                <a:solidFill>
                  <a:srgbClr val="7030A0"/>
                </a:solidFill>
                <a:effectLst/>
              </a:rPr>
              <a:t>Significant improvement </a:t>
            </a:r>
            <a:r>
              <a:rPr lang="en-US" b="0" i="0" dirty="0">
                <a:solidFill>
                  <a:srgbClr val="7030A0"/>
                </a:solidFill>
                <a:effectLst/>
              </a:rPr>
              <a:t>in </a:t>
            </a:r>
            <a:r>
              <a:rPr lang="en-US" b="1" i="0" dirty="0">
                <a:solidFill>
                  <a:srgbClr val="7030A0"/>
                </a:solidFill>
                <a:effectLst/>
              </a:rPr>
              <a:t>menstrual bleeding</a:t>
            </a:r>
            <a:r>
              <a:rPr lang="en-US" b="0" i="0" dirty="0">
                <a:solidFill>
                  <a:srgbClr val="7030A0"/>
                </a:solidFill>
                <a:effectLst/>
              </a:rPr>
              <a:t>, </a:t>
            </a:r>
            <a:r>
              <a:rPr lang="en-US" b="1" i="0" dirty="0">
                <a:solidFill>
                  <a:srgbClr val="7030A0"/>
                </a:solidFill>
                <a:effectLst/>
              </a:rPr>
              <a:t>pain</a:t>
            </a:r>
            <a:r>
              <a:rPr lang="en-US" b="0" i="0" dirty="0">
                <a:solidFill>
                  <a:srgbClr val="7030A0"/>
                </a:solidFill>
                <a:effectLst/>
              </a:rPr>
              <a:t> and </a:t>
            </a:r>
            <a:r>
              <a:rPr lang="en-US" b="1" i="0" dirty="0">
                <a:solidFill>
                  <a:srgbClr val="7030A0"/>
                </a:solidFill>
                <a:effectLst/>
              </a:rPr>
              <a:t>quality of life</a:t>
            </a:r>
            <a:r>
              <a:rPr lang="en-US" b="0" i="0" dirty="0">
                <a:solidFill>
                  <a:srgbClr val="7030A0"/>
                </a:solidFill>
                <a:effectLst/>
              </a:rPr>
              <a:t> </a:t>
            </a:r>
            <a:r>
              <a:rPr lang="en-US" b="0" i="0" dirty="0">
                <a:solidFill>
                  <a:schemeClr val="tx1"/>
                </a:solidFill>
                <a:effectLst/>
              </a:rPr>
              <a:t>after </a:t>
            </a:r>
            <a:r>
              <a:rPr lang="en-US" b="0" i="0" u="sng" dirty="0">
                <a:solidFill>
                  <a:schemeClr val="tx1"/>
                </a:solidFill>
                <a:effectLst/>
              </a:rPr>
              <a:t>vaginal bromocriptine </a:t>
            </a:r>
            <a:r>
              <a:rPr lang="en-US" b="0" i="0" dirty="0">
                <a:solidFill>
                  <a:schemeClr val="tx1"/>
                </a:solidFill>
                <a:effectLst/>
              </a:rPr>
              <a:t>treatment suggests a novel therapeutic agent for adenomyosis</a:t>
            </a:r>
          </a:p>
          <a:p>
            <a:r>
              <a:rPr lang="en-US" b="0" i="0" dirty="0">
                <a:solidFill>
                  <a:schemeClr val="tx1"/>
                </a:solidFill>
                <a:effectLst/>
              </a:rPr>
              <a:t>small pilot study</a:t>
            </a:r>
          </a:p>
        </p:txBody>
      </p:sp>
    </p:spTree>
    <p:extLst>
      <p:ext uri="{BB962C8B-B14F-4D97-AF65-F5344CB8AC3E}">
        <p14:creationId xmlns:p14="http://schemas.microsoft.com/office/powerpoint/2010/main" val="608027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C0E5-E045-4C2D-BFCE-E87F6B53A72F}"/>
              </a:ext>
            </a:extLst>
          </p:cNvPr>
          <p:cNvSpPr>
            <a:spLocks noGrp="1"/>
          </p:cNvSpPr>
          <p:nvPr>
            <p:ph type="title"/>
          </p:nvPr>
        </p:nvSpPr>
        <p:spPr>
          <a:xfrm>
            <a:off x="1018309" y="146312"/>
            <a:ext cx="9875520" cy="1356360"/>
          </a:xfrm>
        </p:spPr>
        <p:txBody>
          <a:bodyPr>
            <a:normAutofit/>
          </a:bodyPr>
          <a:lstStyle/>
          <a:p>
            <a:r>
              <a:rPr lang="en-US" sz="3200" b="1" i="0" u="none" strike="noStrike" baseline="0" dirty="0">
                <a:solidFill>
                  <a:srgbClr val="C00000"/>
                </a:solidFill>
              </a:rPr>
              <a:t>Selective Progesterone Receptor Modulators</a:t>
            </a:r>
            <a:endParaRPr lang="en-US" sz="3200" b="1" dirty="0">
              <a:solidFill>
                <a:srgbClr val="C00000"/>
              </a:solidFill>
            </a:endParaRPr>
          </a:p>
        </p:txBody>
      </p:sp>
      <p:sp>
        <p:nvSpPr>
          <p:cNvPr id="3" name="Content Placeholder 2">
            <a:extLst>
              <a:ext uri="{FF2B5EF4-FFF2-40B4-BE49-F238E27FC236}">
                <a16:creationId xmlns:a16="http://schemas.microsoft.com/office/drawing/2014/main" id="{82325A82-342E-4E5E-99DB-A025D38753A6}"/>
              </a:ext>
            </a:extLst>
          </p:cNvPr>
          <p:cNvSpPr>
            <a:spLocks noGrp="1"/>
          </p:cNvSpPr>
          <p:nvPr>
            <p:ph idx="1"/>
          </p:nvPr>
        </p:nvSpPr>
        <p:spPr>
          <a:xfrm>
            <a:off x="838200" y="1371600"/>
            <a:ext cx="10515600" cy="5040890"/>
          </a:xfrm>
        </p:spPr>
        <p:txBody>
          <a:bodyPr>
            <a:noAutofit/>
          </a:bodyPr>
          <a:lstStyle/>
          <a:p>
            <a:pPr algn="l"/>
            <a:r>
              <a:rPr lang="en-US" sz="2000" b="1" i="0" u="none" strike="noStrike" baseline="0" dirty="0">
                <a:solidFill>
                  <a:schemeClr val="tx1"/>
                </a:solidFill>
              </a:rPr>
              <a:t>Progesterone </a:t>
            </a:r>
            <a:r>
              <a:rPr lang="en-US" sz="2000" b="1" i="0" u="none" strike="noStrike" baseline="0" dirty="0">
                <a:solidFill>
                  <a:srgbClr val="7030A0"/>
                </a:solidFill>
              </a:rPr>
              <a:t>agonist and antagonist </a:t>
            </a:r>
            <a:r>
              <a:rPr lang="en-US" sz="2000" b="1" i="0" u="none" strike="noStrike" baseline="0" dirty="0">
                <a:solidFill>
                  <a:schemeClr val="tx1"/>
                </a:solidFill>
              </a:rPr>
              <a:t>activities </a:t>
            </a:r>
            <a:r>
              <a:rPr lang="en-US" sz="2000" b="0" i="0" u="none" strike="noStrike" baseline="0" dirty="0">
                <a:solidFill>
                  <a:schemeClr val="tx1"/>
                </a:solidFill>
              </a:rPr>
              <a:t>in the endometrium</a:t>
            </a:r>
          </a:p>
          <a:p>
            <a:pPr algn="l"/>
            <a:r>
              <a:rPr lang="en-US" sz="2000" b="0" i="0" u="none" strike="noStrike" baseline="0" dirty="0">
                <a:solidFill>
                  <a:schemeClr val="tx1"/>
                </a:solidFill>
              </a:rPr>
              <a:t> reducing </a:t>
            </a:r>
            <a:r>
              <a:rPr lang="en-US" sz="2000" b="1" i="0" u="none" strike="noStrike" baseline="0" dirty="0">
                <a:solidFill>
                  <a:srgbClr val="7030A0"/>
                </a:solidFill>
              </a:rPr>
              <a:t>pain, bleeding, cell proliferation </a:t>
            </a:r>
            <a:r>
              <a:rPr lang="en-US" sz="2000" dirty="0">
                <a:solidFill>
                  <a:schemeClr val="tx1"/>
                </a:solidFill>
              </a:rPr>
              <a:t>,</a:t>
            </a:r>
            <a:r>
              <a:rPr lang="en-US" sz="2000" b="0" i="0" u="none" strike="noStrike" baseline="0" dirty="0">
                <a:solidFill>
                  <a:schemeClr val="tx1"/>
                </a:solidFill>
              </a:rPr>
              <a:t> </a:t>
            </a:r>
            <a:r>
              <a:rPr lang="en-US" sz="2000" b="1" i="0" u="none" strike="noStrike" baseline="0" dirty="0">
                <a:solidFill>
                  <a:srgbClr val="7030A0"/>
                </a:solidFill>
              </a:rPr>
              <a:t>inflammation</a:t>
            </a:r>
            <a:r>
              <a:rPr lang="en-US" sz="2000" dirty="0">
                <a:solidFill>
                  <a:schemeClr val="tx1"/>
                </a:solidFill>
              </a:rPr>
              <a:t>.</a:t>
            </a:r>
            <a:endParaRPr lang="en-US" sz="2000" b="0" i="0" u="none" strike="noStrike" baseline="0" dirty="0">
              <a:solidFill>
                <a:schemeClr val="tx1"/>
              </a:solidFill>
            </a:endParaRPr>
          </a:p>
          <a:p>
            <a:pPr algn="l"/>
            <a:r>
              <a:rPr lang="en-US" sz="2000" b="0" i="0" u="none" strike="noStrike" baseline="0" dirty="0">
                <a:solidFill>
                  <a:schemeClr val="tx1"/>
                </a:solidFill>
              </a:rPr>
              <a:t>Previous evidences on mifepristone showed </a:t>
            </a:r>
            <a:r>
              <a:rPr lang="en-US" sz="2000" b="0" i="0" u="none" strike="noStrike" baseline="0" dirty="0">
                <a:solidFill>
                  <a:srgbClr val="7030A0"/>
                </a:solidFill>
              </a:rPr>
              <a:t>increase the </a:t>
            </a:r>
            <a:r>
              <a:rPr lang="en-US" sz="2000" b="0" i="0" u="sng" strike="noStrike" baseline="0" dirty="0">
                <a:solidFill>
                  <a:srgbClr val="7030A0"/>
                </a:solidFill>
              </a:rPr>
              <a:t>caspase 3 </a:t>
            </a:r>
            <a:r>
              <a:rPr lang="en-US" sz="2000" b="0" i="0" u="none" strike="noStrike" baseline="0" dirty="0">
                <a:solidFill>
                  <a:srgbClr val="7030A0"/>
                </a:solidFill>
              </a:rPr>
              <a:t>expression </a:t>
            </a:r>
            <a:r>
              <a:rPr lang="en-US" sz="2000" b="0" i="0" u="none" strike="noStrike" baseline="0" dirty="0">
                <a:solidFill>
                  <a:schemeClr val="tx1"/>
                </a:solidFill>
              </a:rPr>
              <a:t>in adenomyosis tissue, inducing cell </a:t>
            </a:r>
            <a:r>
              <a:rPr lang="en-US" sz="2000" b="0" i="0" u="sng" strike="noStrike" baseline="0" dirty="0">
                <a:solidFill>
                  <a:srgbClr val="7030A0"/>
                </a:solidFill>
              </a:rPr>
              <a:t>apoptosis</a:t>
            </a:r>
            <a:r>
              <a:rPr lang="en-US" sz="2000" b="0" i="0" u="none" strike="noStrike" baseline="0" dirty="0">
                <a:solidFill>
                  <a:schemeClr val="tx1"/>
                </a:solidFill>
              </a:rPr>
              <a:t>, </a:t>
            </a:r>
            <a:r>
              <a:rPr lang="en-US" sz="2000" b="0" i="0" u="sng" strike="noStrike" baseline="0" dirty="0">
                <a:solidFill>
                  <a:schemeClr val="tx1"/>
                </a:solidFill>
              </a:rPr>
              <a:t>inhibiting</a:t>
            </a:r>
            <a:r>
              <a:rPr lang="en-US" sz="2000" b="0" i="0" u="none" strike="noStrike" baseline="0" dirty="0">
                <a:solidFill>
                  <a:schemeClr val="tx1"/>
                </a:solidFill>
              </a:rPr>
              <a:t> the </a:t>
            </a:r>
            <a:r>
              <a:rPr lang="en-US" sz="2000" b="0" i="0" u="sng" strike="noStrike" baseline="0" dirty="0">
                <a:solidFill>
                  <a:schemeClr val="tx1"/>
                </a:solidFill>
              </a:rPr>
              <a:t>onset</a:t>
            </a:r>
            <a:r>
              <a:rPr lang="en-US" sz="2000" b="0" i="0" u="none" strike="noStrike" baseline="0" dirty="0">
                <a:solidFill>
                  <a:schemeClr val="tx1"/>
                </a:solidFill>
              </a:rPr>
              <a:t> and </a:t>
            </a:r>
            <a:r>
              <a:rPr lang="en-US" sz="2000" b="0" i="0" u="sng" strike="noStrike" baseline="0" dirty="0">
                <a:solidFill>
                  <a:schemeClr val="tx1"/>
                </a:solidFill>
              </a:rPr>
              <a:t>development</a:t>
            </a:r>
            <a:r>
              <a:rPr lang="en-US" sz="2000" b="0" i="0" u="none" strike="noStrike" baseline="0" dirty="0">
                <a:solidFill>
                  <a:schemeClr val="tx1"/>
                </a:solidFill>
              </a:rPr>
              <a:t> of adenomyosis .</a:t>
            </a:r>
          </a:p>
          <a:p>
            <a:pPr algn="l"/>
            <a:r>
              <a:rPr lang="en-US" sz="2000" b="0" i="0" u="none" strike="noStrike" baseline="0" dirty="0">
                <a:solidFill>
                  <a:schemeClr val="tx1"/>
                </a:solidFill>
              </a:rPr>
              <a:t>anti-inflammatory</a:t>
            </a:r>
            <a:r>
              <a:rPr lang="en-US" sz="2000" dirty="0">
                <a:solidFill>
                  <a:schemeClr val="tx1"/>
                </a:solidFill>
              </a:rPr>
              <a:t> </a:t>
            </a:r>
            <a:r>
              <a:rPr lang="en-US" sz="2000" b="0" i="0" u="none" strike="noStrike" baseline="0" dirty="0">
                <a:solidFill>
                  <a:schemeClr val="tx1"/>
                </a:solidFill>
              </a:rPr>
              <a:t>:reducing IL-6 and TNF-α from endometrial cells </a:t>
            </a:r>
          </a:p>
          <a:p>
            <a:pPr algn="l"/>
            <a:r>
              <a:rPr lang="en-US" sz="2000" b="0" i="0" u="none" strike="noStrike" baseline="0" dirty="0">
                <a:solidFill>
                  <a:schemeClr val="tx1"/>
                </a:solidFill>
              </a:rPr>
              <a:t>alternative therapeutic for </a:t>
            </a:r>
            <a:r>
              <a:rPr lang="en-US" sz="2000" b="0" i="0" u="none" strike="noStrike" baseline="0" dirty="0" err="1">
                <a:solidFill>
                  <a:schemeClr val="tx1"/>
                </a:solidFill>
              </a:rPr>
              <a:t>hormon</a:t>
            </a:r>
            <a:r>
              <a:rPr lang="en-US" sz="2000" b="0" i="0" u="none" strike="noStrike" baseline="0" dirty="0">
                <a:solidFill>
                  <a:schemeClr val="tx1"/>
                </a:solidFill>
              </a:rPr>
              <a:t> </a:t>
            </a:r>
            <a:r>
              <a:rPr lang="en-US" sz="2000" b="0" i="0" u="none" strike="noStrike" baseline="0" dirty="0" err="1">
                <a:solidFill>
                  <a:schemeClr val="tx1"/>
                </a:solidFill>
              </a:rPr>
              <a:t>edependent</a:t>
            </a:r>
            <a:r>
              <a:rPr lang="en-US" sz="2000" dirty="0">
                <a:solidFill>
                  <a:schemeClr val="tx1"/>
                </a:solidFill>
              </a:rPr>
              <a:t> </a:t>
            </a:r>
            <a:r>
              <a:rPr lang="en-US" sz="2000" b="0" i="0" u="none" strike="noStrike" baseline="0" dirty="0">
                <a:solidFill>
                  <a:schemeClr val="tx1"/>
                </a:solidFill>
              </a:rPr>
              <a:t>diseases (uterine leiomyomas and endometriosis) -other treatments are not feasible or have failed</a:t>
            </a:r>
          </a:p>
          <a:p>
            <a:pPr algn="l"/>
            <a:r>
              <a:rPr lang="en-US" sz="2000" b="0" i="0" u="none" strike="noStrike" baseline="0" dirty="0">
                <a:solidFill>
                  <a:schemeClr val="tx1"/>
                </a:solidFill>
              </a:rPr>
              <a:t>A few small clinical studies on endometriosis : the potential application of SPRMs in adenomyosis.</a:t>
            </a:r>
          </a:p>
          <a:p>
            <a:pPr algn="l"/>
            <a:r>
              <a:rPr lang="en-US" sz="2000" b="0" i="0" u="none" strike="noStrike" baseline="0" dirty="0">
                <a:solidFill>
                  <a:srgbClr val="7030A0"/>
                </a:solidFill>
              </a:rPr>
              <a:t>Mifepristone</a:t>
            </a:r>
            <a:r>
              <a:rPr lang="en-US" sz="2000" b="0" i="0" u="none" strike="noStrike" baseline="0" dirty="0">
                <a:solidFill>
                  <a:schemeClr val="tx1"/>
                </a:solidFill>
              </a:rPr>
              <a:t> 50-mg daily improved pain and regression of endometriotic lesions . Similarly, </a:t>
            </a:r>
            <a:r>
              <a:rPr lang="en-US" sz="2000" b="0" i="0" u="none" strike="noStrike" baseline="0" dirty="0" err="1">
                <a:solidFill>
                  <a:srgbClr val="7030A0"/>
                </a:solidFill>
              </a:rPr>
              <a:t>asoprisnil</a:t>
            </a:r>
            <a:r>
              <a:rPr lang="en-US" sz="2000" b="0" i="0" u="none" strike="noStrike" baseline="0" dirty="0">
                <a:solidFill>
                  <a:schemeClr val="tx1"/>
                </a:solidFill>
              </a:rPr>
              <a:t> and </a:t>
            </a:r>
            <a:r>
              <a:rPr lang="en-US" sz="2000" b="0" i="0" u="none" strike="noStrike" baseline="0" dirty="0" err="1">
                <a:solidFill>
                  <a:srgbClr val="7030A0"/>
                </a:solidFill>
              </a:rPr>
              <a:t>telapristone</a:t>
            </a:r>
            <a:r>
              <a:rPr lang="en-US" sz="2000" b="0" i="0" u="none" strike="noStrike" baseline="0" dirty="0">
                <a:solidFill>
                  <a:schemeClr val="tx1"/>
                </a:solidFill>
              </a:rPr>
              <a:t> </a:t>
            </a:r>
            <a:r>
              <a:rPr lang="en-US" sz="2000" b="0" i="0" u="none" strike="noStrike" baseline="0" dirty="0">
                <a:solidFill>
                  <a:srgbClr val="7030A0"/>
                </a:solidFill>
              </a:rPr>
              <a:t>acetat</a:t>
            </a:r>
            <a:r>
              <a:rPr lang="en-US" sz="2000" b="0" i="0" u="none" strike="noStrike" baseline="0" dirty="0">
                <a:solidFill>
                  <a:schemeClr val="tx1"/>
                </a:solidFill>
              </a:rPr>
              <a:t>e have also been reported to relieve endometriosis-associated pain .</a:t>
            </a:r>
          </a:p>
          <a:p>
            <a:pPr algn="l"/>
            <a:r>
              <a:rPr lang="en-US" sz="2000" b="0" i="0" u="none" strike="noStrike" baseline="0" dirty="0">
                <a:solidFill>
                  <a:schemeClr val="tx1"/>
                </a:solidFill>
              </a:rPr>
              <a:t>Require investigations and well designed, RCT to assess their long-term effects in adenomyosis. </a:t>
            </a:r>
          </a:p>
        </p:txBody>
      </p:sp>
    </p:spTree>
    <p:extLst>
      <p:ext uri="{BB962C8B-B14F-4D97-AF65-F5344CB8AC3E}">
        <p14:creationId xmlns:p14="http://schemas.microsoft.com/office/powerpoint/2010/main" val="136089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C2731-3A24-407F-A207-5AD007D82E71}"/>
              </a:ext>
            </a:extLst>
          </p:cNvPr>
          <p:cNvSpPr>
            <a:spLocks noGrp="1"/>
          </p:cNvSpPr>
          <p:nvPr>
            <p:ph idx="1"/>
          </p:nvPr>
        </p:nvSpPr>
        <p:spPr>
          <a:xfrm>
            <a:off x="1128417" y="702559"/>
            <a:ext cx="10515600" cy="4723318"/>
          </a:xfrm>
        </p:spPr>
        <p:txBody>
          <a:bodyPr>
            <a:normAutofit/>
          </a:bodyPr>
          <a:lstStyle/>
          <a:p>
            <a:pPr marL="45720" indent="0">
              <a:buNone/>
            </a:pPr>
            <a:endParaRPr lang="en-US" sz="2400" b="0" i="0" u="none" strike="noStrike" baseline="0" dirty="0">
              <a:solidFill>
                <a:schemeClr val="tx1"/>
              </a:solidFill>
            </a:endParaRPr>
          </a:p>
          <a:p>
            <a:pPr algn="l"/>
            <a:r>
              <a:rPr lang="en-US" sz="2400" b="0" i="0" u="none" strike="noStrike" baseline="0" dirty="0">
                <a:solidFill>
                  <a:schemeClr val="tx1"/>
                </a:solidFill>
              </a:rPr>
              <a:t>Affecting women at </a:t>
            </a:r>
            <a:r>
              <a:rPr lang="en-US" sz="2400" b="0" i="0" u="none" strike="noStrike" baseline="0" dirty="0">
                <a:solidFill>
                  <a:srgbClr val="7030A0"/>
                </a:solidFill>
              </a:rPr>
              <a:t>various ages </a:t>
            </a:r>
            <a:r>
              <a:rPr lang="en-US" sz="2400" b="0" i="0" u="none" strike="noStrike" baseline="0" dirty="0">
                <a:solidFill>
                  <a:schemeClr val="tx1"/>
                </a:solidFill>
              </a:rPr>
              <a:t>with different symptoms. </a:t>
            </a:r>
          </a:p>
          <a:p>
            <a:pPr algn="l"/>
            <a:r>
              <a:rPr lang="en-US" sz="2400" b="0" i="0" u="none" strike="noStrike" baseline="0" dirty="0">
                <a:solidFill>
                  <a:srgbClr val="000000"/>
                </a:solidFill>
              </a:rPr>
              <a:t>No longer considered typical of women over 40 years of age </a:t>
            </a:r>
          </a:p>
          <a:p>
            <a:pPr algn="l"/>
            <a:r>
              <a:rPr lang="en-US" sz="2400" b="0" i="0" u="none" strike="noStrike" baseline="0" dirty="0">
                <a:solidFill>
                  <a:srgbClr val="7030A0"/>
                </a:solidFill>
              </a:rPr>
              <a:t>Around 30% </a:t>
            </a:r>
            <a:r>
              <a:rPr lang="en-US" sz="2400" b="0" i="0" u="none" strike="noStrike" baseline="0" dirty="0">
                <a:solidFill>
                  <a:srgbClr val="000000"/>
                </a:solidFill>
              </a:rPr>
              <a:t>of </a:t>
            </a:r>
            <a:r>
              <a:rPr lang="en-US" sz="2400" b="0" i="0" u="none" strike="noStrike" baseline="0" dirty="0">
                <a:solidFill>
                  <a:srgbClr val="7030A0"/>
                </a:solidFill>
              </a:rPr>
              <a:t>young </a:t>
            </a:r>
            <a:r>
              <a:rPr lang="en-US" sz="2400" b="0" i="0" u="none" strike="noStrike" baseline="0" dirty="0">
                <a:solidFill>
                  <a:srgbClr val="000000"/>
                </a:solidFill>
              </a:rPr>
              <a:t>women are affected by adenomyosis .</a:t>
            </a:r>
          </a:p>
          <a:p>
            <a:pPr algn="l"/>
            <a:r>
              <a:rPr lang="en-US" sz="2400" b="0" i="0" u="none" strike="noStrike" baseline="0" dirty="0">
                <a:solidFill>
                  <a:srgbClr val="000000"/>
                </a:solidFill>
              </a:rPr>
              <a:t>Adenomyosis is diagnosed in </a:t>
            </a:r>
            <a:r>
              <a:rPr lang="en-US" sz="2400" b="0" i="0" u="none" strike="noStrike" baseline="0" dirty="0">
                <a:solidFill>
                  <a:srgbClr val="7030A0"/>
                </a:solidFill>
              </a:rPr>
              <a:t>22% of infertile </a:t>
            </a:r>
            <a:r>
              <a:rPr lang="en-US" sz="2400" b="0" i="0" u="none" strike="noStrike" baseline="0" dirty="0">
                <a:solidFill>
                  <a:srgbClr val="000000"/>
                </a:solidFill>
              </a:rPr>
              <a:t>women less than 40 years old undergoing ART. </a:t>
            </a:r>
          </a:p>
          <a:p>
            <a:pPr algn="l"/>
            <a:r>
              <a:rPr lang="en-US" sz="2400" b="0" i="0" u="none" strike="noStrike" baseline="0" dirty="0">
                <a:solidFill>
                  <a:srgbClr val="000000"/>
                </a:solidFill>
              </a:rPr>
              <a:t>Thus, a </a:t>
            </a:r>
            <a:r>
              <a:rPr lang="en-US" sz="2400" b="0" i="0" u="none" strike="noStrike" baseline="0" dirty="0">
                <a:solidFill>
                  <a:srgbClr val="C00000"/>
                </a:solidFill>
              </a:rPr>
              <a:t>conservative</a:t>
            </a:r>
            <a:r>
              <a:rPr lang="en-US" sz="2400" b="0" i="0" u="none" strike="noStrike" baseline="0" dirty="0">
                <a:solidFill>
                  <a:srgbClr val="000000"/>
                </a:solidFill>
              </a:rPr>
              <a:t> management aiming to </a:t>
            </a:r>
            <a:r>
              <a:rPr lang="en-US" sz="2400" b="0" i="0" u="none" strike="noStrike" baseline="0" dirty="0">
                <a:solidFill>
                  <a:srgbClr val="C00000"/>
                </a:solidFill>
              </a:rPr>
              <a:t>preserve or restore fertility </a:t>
            </a:r>
            <a:r>
              <a:rPr lang="en-US" sz="2400" b="0" i="0" u="none" strike="noStrike" baseline="0" dirty="0">
                <a:solidFill>
                  <a:srgbClr val="000000"/>
                </a:solidFill>
              </a:rPr>
              <a:t>and manage clinical </a:t>
            </a:r>
            <a:r>
              <a:rPr lang="en-US" sz="2400" b="0" i="0" u="none" strike="noStrike" baseline="0" dirty="0">
                <a:solidFill>
                  <a:srgbClr val="C00000"/>
                </a:solidFill>
              </a:rPr>
              <a:t>symptoms</a:t>
            </a:r>
            <a:r>
              <a:rPr lang="en-US" sz="2400" b="0" i="0" u="none" strike="noStrike" baseline="0" dirty="0">
                <a:solidFill>
                  <a:srgbClr val="000000"/>
                </a:solidFill>
              </a:rPr>
              <a:t> should be considered.(</a:t>
            </a:r>
            <a:r>
              <a:rPr lang="en-US" sz="2400" b="0" i="0" u="none" strike="noStrike" baseline="0" dirty="0">
                <a:solidFill>
                  <a:schemeClr val="tx1"/>
                </a:solidFill>
              </a:rPr>
              <a:t> may necessitate long-term medical therapy that extends until menopause )</a:t>
            </a:r>
          </a:p>
          <a:p>
            <a:pPr algn="l"/>
            <a:endParaRPr lang="en-US" sz="2400" b="0" i="0" u="none" strike="noStrike" baseline="0" dirty="0">
              <a:solidFill>
                <a:schemeClr val="tx1"/>
              </a:solidFill>
            </a:endParaRPr>
          </a:p>
        </p:txBody>
      </p:sp>
    </p:spTree>
    <p:extLst>
      <p:ext uri="{BB962C8B-B14F-4D97-AF65-F5344CB8AC3E}">
        <p14:creationId xmlns:p14="http://schemas.microsoft.com/office/powerpoint/2010/main" val="2443205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A32602-5D7E-46DA-AB6D-F3169151169A}"/>
              </a:ext>
            </a:extLst>
          </p:cNvPr>
          <p:cNvPicPr>
            <a:picLocks noGrp="1" noChangeAspect="1"/>
          </p:cNvPicPr>
          <p:nvPr>
            <p:ph idx="1"/>
          </p:nvPr>
        </p:nvPicPr>
        <p:blipFill>
          <a:blip r:embed="rId2"/>
          <a:stretch>
            <a:fillRect/>
          </a:stretch>
        </p:blipFill>
        <p:spPr>
          <a:xfrm>
            <a:off x="3154017" y="993913"/>
            <a:ext cx="5340625" cy="4610756"/>
          </a:xfrm>
        </p:spPr>
      </p:pic>
    </p:spTree>
    <p:extLst>
      <p:ext uri="{BB962C8B-B14F-4D97-AF65-F5344CB8AC3E}">
        <p14:creationId xmlns:p14="http://schemas.microsoft.com/office/powerpoint/2010/main" val="3583212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8778E-CC69-421D-B8C3-55C64C480B4D}"/>
              </a:ext>
            </a:extLst>
          </p:cNvPr>
          <p:cNvSpPr>
            <a:spLocks noGrp="1"/>
          </p:cNvSpPr>
          <p:nvPr>
            <p:ph idx="1"/>
          </p:nvPr>
        </p:nvSpPr>
        <p:spPr>
          <a:xfrm>
            <a:off x="838200" y="1253331"/>
            <a:ext cx="10515600" cy="4351338"/>
          </a:xfrm>
        </p:spPr>
        <p:txBody>
          <a:bodyPr>
            <a:normAutofit/>
          </a:bodyPr>
          <a:lstStyle/>
          <a:p>
            <a:r>
              <a:rPr lang="en-US" b="0" i="0" dirty="0">
                <a:solidFill>
                  <a:srgbClr val="2E2E2E"/>
                </a:solidFill>
                <a:effectLst/>
              </a:rPr>
              <a:t>Evaluate the effect of a </a:t>
            </a:r>
            <a:r>
              <a:rPr lang="en-US" b="0" i="0" u="sng" dirty="0">
                <a:solidFill>
                  <a:srgbClr val="2E2E2E"/>
                </a:solidFill>
                <a:effectLst/>
              </a:rPr>
              <a:t>10 mg per day 12 week </a:t>
            </a:r>
            <a:r>
              <a:rPr lang="en-US" b="0" i="0" dirty="0">
                <a:solidFill>
                  <a:srgbClr val="2E2E2E"/>
                </a:solidFill>
                <a:effectLst/>
              </a:rPr>
              <a:t>treatment of </a:t>
            </a:r>
            <a:r>
              <a:rPr lang="en-US" b="0" i="0" dirty="0">
                <a:solidFill>
                  <a:srgbClr val="7030A0"/>
                </a:solidFill>
                <a:effectLst/>
              </a:rPr>
              <a:t>ulipristal acetate</a:t>
            </a:r>
            <a:r>
              <a:rPr lang="en-US" b="0" i="0" dirty="0">
                <a:solidFill>
                  <a:srgbClr val="2E2E2E"/>
                </a:solidFill>
                <a:effectLst/>
              </a:rPr>
              <a:t> (UPA) on abnormal uterine bleeding due to adenomyosis.</a:t>
            </a:r>
          </a:p>
          <a:p>
            <a:pPr algn="l"/>
            <a:r>
              <a:rPr lang="en-US" b="0" i="0" dirty="0">
                <a:solidFill>
                  <a:srgbClr val="2E2E2E"/>
                </a:solidFill>
                <a:effectLst/>
              </a:rPr>
              <a:t>A </a:t>
            </a:r>
            <a:r>
              <a:rPr lang="en-US" b="0" i="0" dirty="0">
                <a:solidFill>
                  <a:srgbClr val="7030A0"/>
                </a:solidFill>
                <a:effectLst/>
              </a:rPr>
              <a:t>significant</a:t>
            </a:r>
            <a:r>
              <a:rPr lang="en-US" b="0" i="0" dirty="0">
                <a:solidFill>
                  <a:srgbClr val="2E2E2E"/>
                </a:solidFill>
                <a:effectLst/>
              </a:rPr>
              <a:t> </a:t>
            </a:r>
            <a:r>
              <a:rPr lang="en-US" b="1" i="0" dirty="0">
                <a:solidFill>
                  <a:srgbClr val="7030A0"/>
                </a:solidFill>
                <a:effectLst/>
              </a:rPr>
              <a:t>decrease in pain and menstrual volume  in </a:t>
            </a:r>
            <a:r>
              <a:rPr lang="en-US" b="1" i="0" dirty="0">
                <a:solidFill>
                  <a:srgbClr val="2E2E2E"/>
                </a:solidFill>
                <a:effectLst/>
              </a:rPr>
              <a:t>13 weeks </a:t>
            </a:r>
            <a:r>
              <a:rPr lang="en-US" b="0" i="0" dirty="0">
                <a:solidFill>
                  <a:srgbClr val="2E2E2E"/>
                </a:solidFill>
                <a:effectLst/>
              </a:rPr>
              <a:t>in the UPA group (p &lt; 0.01). No serious adverse event was recorded.</a:t>
            </a:r>
          </a:p>
          <a:p>
            <a:pPr algn="l"/>
            <a:r>
              <a:rPr lang="en-US" b="0" i="0" dirty="0">
                <a:solidFill>
                  <a:srgbClr val="C00000"/>
                </a:solidFill>
                <a:effectLst/>
              </a:rPr>
              <a:t>Conclusion:</a:t>
            </a:r>
            <a:r>
              <a:rPr lang="en-US" b="0" i="0" dirty="0">
                <a:solidFill>
                  <a:srgbClr val="7030A0"/>
                </a:solidFill>
                <a:effectLst/>
              </a:rPr>
              <a:t> </a:t>
            </a:r>
            <a:r>
              <a:rPr lang="en-US" b="1" i="0" dirty="0">
                <a:solidFill>
                  <a:srgbClr val="7030A0"/>
                </a:solidFill>
                <a:effectLst/>
              </a:rPr>
              <a:t>UPA could be an interesting option </a:t>
            </a:r>
            <a:r>
              <a:rPr lang="en-US" b="0" i="0" dirty="0">
                <a:solidFill>
                  <a:srgbClr val="2E2E2E"/>
                </a:solidFill>
                <a:effectLst/>
              </a:rPr>
              <a:t>for treatment of abnormal uterine bleeding related to adenomyosis in women wishing to preserve their fertility.</a:t>
            </a:r>
          </a:p>
          <a:p>
            <a:endParaRPr lang="en-US" dirty="0"/>
          </a:p>
        </p:txBody>
      </p:sp>
    </p:spTree>
    <p:extLst>
      <p:ext uri="{BB962C8B-B14F-4D97-AF65-F5344CB8AC3E}">
        <p14:creationId xmlns:p14="http://schemas.microsoft.com/office/powerpoint/2010/main" val="1720207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0B4C-F43F-493C-A2F6-997AFCC59E52}"/>
              </a:ext>
            </a:extLst>
          </p:cNvPr>
          <p:cNvSpPr>
            <a:spLocks noGrp="1"/>
          </p:cNvSpPr>
          <p:nvPr>
            <p:ph type="title"/>
          </p:nvPr>
        </p:nvSpPr>
        <p:spPr>
          <a:xfrm>
            <a:off x="1158240" y="484909"/>
            <a:ext cx="9875520" cy="1356360"/>
          </a:xfrm>
        </p:spPr>
        <p:txBody>
          <a:bodyPr>
            <a:normAutofit/>
          </a:bodyPr>
          <a:lstStyle/>
          <a:p>
            <a:r>
              <a:rPr lang="en-US" sz="4000" b="1" i="0" u="none" strike="noStrike" baseline="0" dirty="0">
                <a:solidFill>
                  <a:srgbClr val="C00000"/>
                </a:solidFill>
              </a:rPr>
              <a:t>Valproic Acid</a:t>
            </a:r>
            <a:br>
              <a:rPr lang="en-US" sz="4400" b="0" i="0" u="none" strike="noStrike" baseline="0" dirty="0">
                <a:solidFill>
                  <a:srgbClr val="000000"/>
                </a:solidFill>
                <a:latin typeface="AdvOT2b189473.B"/>
              </a:rPr>
            </a:br>
            <a:endParaRPr lang="en-US" dirty="0"/>
          </a:p>
        </p:txBody>
      </p:sp>
      <p:sp>
        <p:nvSpPr>
          <p:cNvPr id="3" name="Content Placeholder 2">
            <a:extLst>
              <a:ext uri="{FF2B5EF4-FFF2-40B4-BE49-F238E27FC236}">
                <a16:creationId xmlns:a16="http://schemas.microsoft.com/office/drawing/2014/main" id="{6750315E-0076-4E57-A7CB-8719A1884985}"/>
              </a:ext>
            </a:extLst>
          </p:cNvPr>
          <p:cNvSpPr>
            <a:spLocks noGrp="1"/>
          </p:cNvSpPr>
          <p:nvPr>
            <p:ph idx="1"/>
          </p:nvPr>
        </p:nvSpPr>
        <p:spPr>
          <a:xfrm>
            <a:off x="962890" y="1409700"/>
            <a:ext cx="9872871" cy="5448300"/>
          </a:xfrm>
        </p:spPr>
        <p:txBody>
          <a:bodyPr>
            <a:noAutofit/>
          </a:bodyPr>
          <a:lstStyle/>
          <a:p>
            <a:pPr algn="l"/>
            <a:r>
              <a:rPr lang="en-US" b="0" i="0" u="none" strike="noStrike" baseline="0" dirty="0">
                <a:solidFill>
                  <a:srgbClr val="000000"/>
                </a:solidFill>
              </a:rPr>
              <a:t>Class I </a:t>
            </a:r>
            <a:r>
              <a:rPr lang="en-US" b="0" i="0" u="none" strike="noStrike" baseline="0" dirty="0">
                <a:solidFill>
                  <a:srgbClr val="7030A0"/>
                </a:solidFill>
              </a:rPr>
              <a:t>histone deacetylases </a:t>
            </a:r>
            <a:r>
              <a:rPr lang="en-US" b="0" i="0" u="none" strike="noStrike" baseline="0" dirty="0">
                <a:solidFill>
                  <a:srgbClr val="000000"/>
                </a:solidFill>
              </a:rPr>
              <a:t>expression  found to be </a:t>
            </a:r>
            <a:r>
              <a:rPr lang="en-US" b="0" i="0" u="none" strike="noStrike" baseline="0" dirty="0">
                <a:solidFill>
                  <a:srgbClr val="7030A0"/>
                </a:solidFill>
              </a:rPr>
              <a:t>increased </a:t>
            </a:r>
            <a:r>
              <a:rPr lang="en-US" b="0" i="0" u="none" strike="noStrike" baseline="0" dirty="0">
                <a:solidFill>
                  <a:srgbClr val="000000"/>
                </a:solidFill>
              </a:rPr>
              <a:t>in </a:t>
            </a:r>
            <a:r>
              <a:rPr lang="en-US" b="0" i="0" u="none" strike="noStrike" baseline="0" dirty="0" err="1">
                <a:solidFill>
                  <a:srgbClr val="000000"/>
                </a:solidFill>
              </a:rPr>
              <a:t>eutopic</a:t>
            </a:r>
            <a:r>
              <a:rPr lang="en-US" b="0" i="0" u="none" strike="noStrike" baseline="0" dirty="0">
                <a:solidFill>
                  <a:srgbClr val="000000"/>
                </a:solidFill>
              </a:rPr>
              <a:t> and ectopic endometrium in</a:t>
            </a:r>
            <a:r>
              <a:rPr lang="en-US" b="0" i="0" u="none" strike="noStrike" baseline="0" dirty="0">
                <a:solidFill>
                  <a:srgbClr val="7030A0"/>
                </a:solidFill>
              </a:rPr>
              <a:t> adenomyosis</a:t>
            </a:r>
            <a:r>
              <a:rPr lang="en-US" b="0" i="0" u="none" strike="noStrike" baseline="0" dirty="0">
                <a:solidFill>
                  <a:srgbClr val="000000"/>
                </a:solidFill>
              </a:rPr>
              <a:t>, </a:t>
            </a:r>
            <a:r>
              <a:rPr lang="en-US" b="0" i="0" u="sng" strike="noStrike" baseline="0" dirty="0">
                <a:solidFill>
                  <a:srgbClr val="000000"/>
                </a:solidFill>
              </a:rPr>
              <a:t>correlating with severity of dysmenorrhea</a:t>
            </a:r>
            <a:r>
              <a:rPr lang="en-US" b="0" i="0" u="none" strike="noStrike" baseline="0" dirty="0">
                <a:solidFill>
                  <a:srgbClr val="000000"/>
                </a:solidFill>
              </a:rPr>
              <a:t>.</a:t>
            </a:r>
          </a:p>
          <a:p>
            <a:pPr algn="l"/>
            <a:r>
              <a:rPr lang="en-US" b="0" i="0" u="none" strike="noStrike" baseline="0" dirty="0">
                <a:solidFill>
                  <a:srgbClr val="7030A0"/>
                </a:solidFill>
              </a:rPr>
              <a:t>Histone deacetylases </a:t>
            </a:r>
            <a:r>
              <a:rPr lang="en-US" b="0" i="0" dirty="0">
                <a:solidFill>
                  <a:srgbClr val="212121"/>
                </a:solidFill>
                <a:effectLst/>
                <a:latin typeface="Cambria" panose="02040503050406030204" pitchFamily="18" charset="0"/>
              </a:rPr>
              <a:t>play an important role in </a:t>
            </a:r>
            <a:r>
              <a:rPr lang="en-US" b="0" i="0" u="sng" dirty="0">
                <a:solidFill>
                  <a:srgbClr val="7030A0"/>
                </a:solidFill>
                <a:effectLst/>
                <a:latin typeface="Cambria" panose="02040503050406030204" pitchFamily="18" charset="0"/>
              </a:rPr>
              <a:t>steroid hormone–dependent gene expression</a:t>
            </a:r>
            <a:r>
              <a:rPr lang="en-US" b="0" i="0" u="sng" dirty="0">
                <a:solidFill>
                  <a:srgbClr val="212121"/>
                </a:solidFill>
                <a:effectLst/>
                <a:latin typeface="Cambria" panose="02040503050406030204" pitchFamily="18" charset="0"/>
              </a:rPr>
              <a:t> </a:t>
            </a:r>
            <a:r>
              <a:rPr lang="en-US" b="0" i="0" dirty="0">
                <a:solidFill>
                  <a:srgbClr val="212121"/>
                </a:solidFill>
                <a:effectLst/>
                <a:latin typeface="Cambria" panose="02040503050406030204" pitchFamily="18" charset="0"/>
              </a:rPr>
              <a:t>and in modulating </a:t>
            </a:r>
            <a:r>
              <a:rPr lang="en-US" b="0" i="0" u="sng" dirty="0">
                <a:solidFill>
                  <a:srgbClr val="7030A0"/>
                </a:solidFill>
                <a:effectLst/>
                <a:latin typeface="Cambria" panose="02040503050406030204" pitchFamily="18" charset="0"/>
              </a:rPr>
              <a:t>cell survival </a:t>
            </a:r>
            <a:r>
              <a:rPr lang="en-US" b="0" i="0" dirty="0">
                <a:solidFill>
                  <a:srgbClr val="212121"/>
                </a:solidFill>
                <a:effectLst/>
                <a:latin typeface="Cambria" panose="02040503050406030204" pitchFamily="18" charset="0"/>
              </a:rPr>
              <a:t>and </a:t>
            </a:r>
            <a:r>
              <a:rPr lang="en-US" b="0" i="0" u="sng" dirty="0">
                <a:solidFill>
                  <a:srgbClr val="7030A0"/>
                </a:solidFill>
                <a:effectLst/>
                <a:latin typeface="Cambria" panose="02040503050406030204" pitchFamily="18" charset="0"/>
              </a:rPr>
              <a:t>proliferatio</a:t>
            </a:r>
            <a:r>
              <a:rPr lang="en-US" b="0" i="0" u="sng" dirty="0">
                <a:solidFill>
                  <a:srgbClr val="212121"/>
                </a:solidFill>
                <a:effectLst/>
                <a:latin typeface="Cambria" panose="02040503050406030204" pitchFamily="18" charset="0"/>
              </a:rPr>
              <a:t>n</a:t>
            </a:r>
            <a:r>
              <a:rPr lang="en-US" b="0" i="0" u="none" strike="noStrike" baseline="0" dirty="0">
                <a:solidFill>
                  <a:srgbClr val="000000"/>
                </a:solidFill>
              </a:rPr>
              <a:t> .</a:t>
            </a:r>
          </a:p>
          <a:p>
            <a:pPr algn="l"/>
            <a:r>
              <a:rPr lang="en-US" b="0" i="0" u="none" strike="noStrike" baseline="0" dirty="0">
                <a:solidFill>
                  <a:srgbClr val="000000"/>
                </a:solidFill>
              </a:rPr>
              <a:t>Valproic acid (VPA), a specific and potent </a:t>
            </a:r>
            <a:r>
              <a:rPr lang="en-US" b="0" i="0" u="none" strike="noStrike" baseline="0" dirty="0">
                <a:solidFill>
                  <a:srgbClr val="7030A0"/>
                </a:solidFill>
              </a:rPr>
              <a:t>histone deacetylase inhibitor</a:t>
            </a:r>
            <a:r>
              <a:rPr lang="en-US" b="0" i="0" u="none" strike="noStrike" baseline="0" dirty="0">
                <a:solidFill>
                  <a:srgbClr val="000000"/>
                </a:solidFill>
              </a:rPr>
              <a:t> effective in treating a small series of women with adenomyosis, </a:t>
            </a:r>
            <a:r>
              <a:rPr lang="en-US" b="0" i="0" u="none" strike="noStrike" baseline="0" dirty="0">
                <a:solidFill>
                  <a:srgbClr val="7030A0"/>
                </a:solidFill>
              </a:rPr>
              <a:t>decreasing dysmenorrhea </a:t>
            </a:r>
            <a:r>
              <a:rPr lang="en-US" b="0" i="0" u="none" strike="noStrike" baseline="0" dirty="0">
                <a:solidFill>
                  <a:srgbClr val="000000"/>
                </a:solidFill>
              </a:rPr>
              <a:t>and uterine </a:t>
            </a:r>
            <a:r>
              <a:rPr lang="en-US" b="0" i="0" u="none" strike="noStrike" baseline="0" dirty="0">
                <a:solidFill>
                  <a:srgbClr val="7030A0"/>
                </a:solidFill>
              </a:rPr>
              <a:t>bleeding</a:t>
            </a:r>
            <a:r>
              <a:rPr lang="en-US" b="0" i="0" u="none" strike="noStrike" baseline="0" dirty="0">
                <a:solidFill>
                  <a:srgbClr val="000000"/>
                </a:solidFill>
              </a:rPr>
              <a:t>, and reducing the </a:t>
            </a:r>
            <a:r>
              <a:rPr lang="en-US" b="0" i="0" u="none" strike="noStrike" baseline="0" dirty="0">
                <a:solidFill>
                  <a:srgbClr val="7030A0"/>
                </a:solidFill>
              </a:rPr>
              <a:t>uterus size </a:t>
            </a:r>
            <a:r>
              <a:rPr lang="en-US" b="0" i="0" u="none" strike="noStrike" baseline="0" dirty="0">
                <a:solidFill>
                  <a:srgbClr val="2197D2"/>
                </a:solidFill>
              </a:rPr>
              <a:t>.</a:t>
            </a:r>
          </a:p>
          <a:p>
            <a:pPr algn="l"/>
            <a:r>
              <a:rPr lang="en-US" b="0" i="0" u="sng" dirty="0">
                <a:solidFill>
                  <a:srgbClr val="333333"/>
                </a:solidFill>
                <a:effectLst/>
              </a:rPr>
              <a:t>12 patients </a:t>
            </a:r>
            <a:r>
              <a:rPr lang="en-US" b="0" i="0" dirty="0">
                <a:solidFill>
                  <a:srgbClr val="333333"/>
                </a:solidFill>
                <a:effectLst/>
              </a:rPr>
              <a:t>,adenomyosis ,</a:t>
            </a:r>
            <a:r>
              <a:rPr lang="en-US" b="0" i="0" dirty="0" err="1">
                <a:solidFill>
                  <a:srgbClr val="333333"/>
                </a:solidFill>
                <a:effectLst/>
              </a:rPr>
              <a:t>dysmenorrehea</a:t>
            </a:r>
            <a:r>
              <a:rPr lang="en-US" b="0" i="0" dirty="0">
                <a:solidFill>
                  <a:srgbClr val="333333"/>
                </a:solidFill>
                <a:effectLst/>
              </a:rPr>
              <a:t> , enlarged uterus. All patients took </a:t>
            </a:r>
            <a:r>
              <a:rPr lang="en-US" b="0" i="0" u="sng" dirty="0">
                <a:solidFill>
                  <a:srgbClr val="333333"/>
                </a:solidFill>
                <a:effectLst/>
              </a:rPr>
              <a:t>VPA for 3 months</a:t>
            </a:r>
            <a:r>
              <a:rPr lang="en-US" b="0" i="0" dirty="0">
                <a:solidFill>
                  <a:srgbClr val="333333"/>
                </a:solidFill>
                <a:effectLst/>
              </a:rPr>
              <a:t>, VPA treatment resulted in </a:t>
            </a:r>
            <a:r>
              <a:rPr lang="en-US" b="1" i="0" dirty="0">
                <a:solidFill>
                  <a:srgbClr val="333333"/>
                </a:solidFill>
                <a:effectLst/>
              </a:rPr>
              <a:t>complete resolution of dysmenorrhea </a:t>
            </a:r>
            <a:r>
              <a:rPr lang="en-US" b="0" i="0" dirty="0">
                <a:solidFill>
                  <a:srgbClr val="333333"/>
                </a:solidFill>
                <a:effectLst/>
              </a:rPr>
              <a:t>and an average </a:t>
            </a:r>
            <a:r>
              <a:rPr lang="en-US" b="1" i="0" dirty="0">
                <a:solidFill>
                  <a:srgbClr val="333333"/>
                </a:solidFill>
                <a:effectLst/>
              </a:rPr>
              <a:t>reduction</a:t>
            </a:r>
            <a:r>
              <a:rPr lang="en-US" b="0" i="0" dirty="0">
                <a:solidFill>
                  <a:srgbClr val="333333"/>
                </a:solidFill>
                <a:effectLst/>
              </a:rPr>
              <a:t> in </a:t>
            </a:r>
            <a:r>
              <a:rPr lang="en-US" b="1" i="0" dirty="0">
                <a:solidFill>
                  <a:srgbClr val="333333"/>
                </a:solidFill>
                <a:effectLst/>
              </a:rPr>
              <a:t>uterine size</a:t>
            </a:r>
            <a:r>
              <a:rPr lang="en-US" b="0" i="0" dirty="0">
                <a:solidFill>
                  <a:srgbClr val="333333"/>
                </a:solidFill>
                <a:effectLst/>
              </a:rPr>
              <a:t> by </a:t>
            </a:r>
            <a:r>
              <a:rPr lang="en-US" b="1" i="0" dirty="0">
                <a:solidFill>
                  <a:srgbClr val="333333"/>
                </a:solidFill>
                <a:effectLst/>
              </a:rPr>
              <a:t>26% </a:t>
            </a:r>
            <a:r>
              <a:rPr lang="en-US" b="0" i="0" dirty="0">
                <a:solidFill>
                  <a:srgbClr val="333333"/>
                </a:solidFill>
                <a:effectLst/>
              </a:rPr>
              <a:t>6 months after the treatment.</a:t>
            </a:r>
            <a:endParaRPr lang="en-US" b="0" i="0" u="none" strike="noStrike" baseline="0" dirty="0">
              <a:solidFill>
                <a:srgbClr val="2197D2"/>
              </a:solidFill>
            </a:endParaRPr>
          </a:p>
          <a:p>
            <a:pPr algn="l"/>
            <a:r>
              <a:rPr lang="en-US" sz="1800" b="0" i="0" u="none" strike="noStrike" baseline="0" dirty="0">
                <a:solidFill>
                  <a:srgbClr val="2197D2"/>
                </a:solidFill>
              </a:rPr>
              <a:t> Liu X, Yuan L, Guo S-W. Valproic Acid as a Therapy for Adenomyosis: A Comparative Case Series. Reproductive Sciences. 2010;17(10):904-912. doi:10.1177/1933719110373807</a:t>
            </a:r>
          </a:p>
          <a:p>
            <a:pPr algn="l"/>
            <a:endParaRPr lang="en-US" dirty="0"/>
          </a:p>
        </p:txBody>
      </p:sp>
    </p:spTree>
    <p:extLst>
      <p:ext uri="{BB962C8B-B14F-4D97-AF65-F5344CB8AC3E}">
        <p14:creationId xmlns:p14="http://schemas.microsoft.com/office/powerpoint/2010/main" val="1275903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9B9AA-4555-48D9-7DC4-B6F27DE04F02}"/>
              </a:ext>
            </a:extLst>
          </p:cNvPr>
          <p:cNvPicPr>
            <a:picLocks noChangeAspect="1"/>
          </p:cNvPicPr>
          <p:nvPr/>
        </p:nvPicPr>
        <p:blipFill>
          <a:blip r:embed="rId2"/>
          <a:stretch>
            <a:fillRect/>
          </a:stretch>
        </p:blipFill>
        <p:spPr>
          <a:xfrm>
            <a:off x="3152775" y="1200150"/>
            <a:ext cx="5886450" cy="4457700"/>
          </a:xfrm>
          <a:prstGeom prst="rect">
            <a:avLst/>
          </a:prstGeom>
        </p:spPr>
      </p:pic>
    </p:spTree>
    <p:extLst>
      <p:ext uri="{BB962C8B-B14F-4D97-AF65-F5344CB8AC3E}">
        <p14:creationId xmlns:p14="http://schemas.microsoft.com/office/powerpoint/2010/main" val="2354418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146D6-25F9-45E6-A706-F977E6E56189}"/>
              </a:ext>
            </a:extLst>
          </p:cNvPr>
          <p:cNvSpPr>
            <a:spLocks noGrp="1"/>
          </p:cNvSpPr>
          <p:nvPr>
            <p:ph idx="1"/>
          </p:nvPr>
        </p:nvSpPr>
        <p:spPr>
          <a:xfrm>
            <a:off x="1159564" y="1137895"/>
            <a:ext cx="9872871" cy="4038600"/>
          </a:xfrm>
        </p:spPr>
        <p:txBody>
          <a:bodyPr>
            <a:normAutofit fontScale="85000" lnSpcReduction="20000"/>
          </a:bodyPr>
          <a:lstStyle/>
          <a:p>
            <a:pPr algn="l"/>
            <a:r>
              <a:rPr lang="en-US" b="0" i="0" u="none" strike="noStrike" baseline="0" dirty="0">
                <a:solidFill>
                  <a:srgbClr val="000000"/>
                </a:solidFill>
              </a:rPr>
              <a:t>a pilot study on the off-label use of valproic acid to treat adenomyosis.  by the end of the 3-month treatment, all three recruited patients reported complete disappearance of dysmenorrhea, with an average of one-third reduction in uterus size.</a:t>
            </a:r>
          </a:p>
          <a:p>
            <a:pPr algn="l"/>
            <a:r>
              <a:rPr lang="en-US" b="0" i="0" dirty="0">
                <a:solidFill>
                  <a:srgbClr val="0070C0"/>
                </a:solidFill>
                <a:effectLst/>
                <a:latin typeface="BlinkMacSystemFont"/>
              </a:rPr>
              <a:t>Liu X, Guo SW. A pilot study on the off-label use of valproic acid to treat adenomyosis. </a:t>
            </a:r>
            <a:r>
              <a:rPr lang="en-US" b="0" i="0" dirty="0" err="1">
                <a:solidFill>
                  <a:srgbClr val="0070C0"/>
                </a:solidFill>
                <a:effectLst/>
                <a:latin typeface="BlinkMacSystemFont"/>
              </a:rPr>
              <a:t>Fertil</a:t>
            </a:r>
            <a:r>
              <a:rPr lang="en-US" b="0" i="0" dirty="0">
                <a:solidFill>
                  <a:srgbClr val="0070C0"/>
                </a:solidFill>
                <a:effectLst/>
                <a:latin typeface="BlinkMacSystemFont"/>
              </a:rPr>
              <a:t> </a:t>
            </a:r>
            <a:r>
              <a:rPr lang="en-US" b="0" i="0" dirty="0" err="1">
                <a:solidFill>
                  <a:srgbClr val="0070C0"/>
                </a:solidFill>
                <a:effectLst/>
                <a:latin typeface="BlinkMacSystemFont"/>
              </a:rPr>
              <a:t>Steril</a:t>
            </a:r>
            <a:r>
              <a:rPr lang="en-US" b="0" i="0" dirty="0">
                <a:solidFill>
                  <a:srgbClr val="0070C0"/>
                </a:solidFill>
                <a:effectLst/>
                <a:latin typeface="BlinkMacSystemFont"/>
              </a:rPr>
              <a:t>. 2008 Jan;89(1):246-50. </a:t>
            </a:r>
            <a:r>
              <a:rPr lang="en-US" b="0" i="0" dirty="0" err="1">
                <a:solidFill>
                  <a:srgbClr val="0070C0"/>
                </a:solidFill>
                <a:effectLst/>
                <a:latin typeface="BlinkMacSystemFont"/>
              </a:rPr>
              <a:t>doi</a:t>
            </a:r>
            <a:r>
              <a:rPr lang="en-US" b="0" i="0" dirty="0">
                <a:solidFill>
                  <a:srgbClr val="0070C0"/>
                </a:solidFill>
                <a:effectLst/>
                <a:latin typeface="BlinkMacSystemFont"/>
              </a:rPr>
              <a:t>: 10.1016/j.fertnstert.2006.11.009. </a:t>
            </a:r>
            <a:r>
              <a:rPr lang="en-US" b="0" i="0" dirty="0" err="1">
                <a:solidFill>
                  <a:srgbClr val="0070C0"/>
                </a:solidFill>
                <a:effectLst/>
                <a:latin typeface="BlinkMacSystemFont"/>
              </a:rPr>
              <a:t>Epub</a:t>
            </a:r>
            <a:r>
              <a:rPr lang="en-US" b="0" i="0" dirty="0">
                <a:solidFill>
                  <a:srgbClr val="0070C0"/>
                </a:solidFill>
                <a:effectLst/>
                <a:latin typeface="BlinkMacSystemFont"/>
              </a:rPr>
              <a:t> 2007 Jan 18. PMID: 17239872</a:t>
            </a:r>
            <a:r>
              <a:rPr lang="en-US" b="0" i="0" dirty="0">
                <a:solidFill>
                  <a:srgbClr val="212121"/>
                </a:solidFill>
                <a:effectLst/>
                <a:latin typeface="BlinkMacSystemFont"/>
              </a:rPr>
              <a:t>.</a:t>
            </a:r>
            <a:endParaRPr lang="en-US" b="0" i="0" u="none" strike="noStrike" baseline="0" dirty="0">
              <a:solidFill>
                <a:srgbClr val="000000"/>
              </a:solidFill>
            </a:endParaRPr>
          </a:p>
          <a:p>
            <a:pPr algn="l"/>
            <a:endParaRPr lang="en-US" dirty="0">
              <a:solidFill>
                <a:srgbClr val="000000"/>
              </a:solidFill>
            </a:endParaRPr>
          </a:p>
          <a:p>
            <a:pPr algn="l"/>
            <a:r>
              <a:rPr lang="en-US" b="0" i="0" u="none" strike="noStrike" baseline="0" dirty="0">
                <a:solidFill>
                  <a:srgbClr val="000000"/>
                </a:solidFill>
              </a:rPr>
              <a:t>Studies on murine models of adenomyosis showed the mechanism of action of </a:t>
            </a:r>
            <a:r>
              <a:rPr lang="en-US" b="1" i="0" u="none" strike="noStrike" baseline="0" dirty="0">
                <a:solidFill>
                  <a:srgbClr val="000000"/>
                </a:solidFill>
              </a:rPr>
              <a:t>VPA</a:t>
            </a:r>
            <a:r>
              <a:rPr lang="en-US" b="0" i="0" u="none" strike="noStrike" baseline="0" dirty="0">
                <a:solidFill>
                  <a:srgbClr val="000000"/>
                </a:solidFill>
              </a:rPr>
              <a:t>, that </a:t>
            </a:r>
            <a:r>
              <a:rPr lang="en-US" b="1" i="0" u="none" strike="noStrike" baseline="0" dirty="0">
                <a:solidFill>
                  <a:srgbClr val="000000"/>
                </a:solidFill>
              </a:rPr>
              <a:t>suppressed myometrial infiltration</a:t>
            </a:r>
            <a:r>
              <a:rPr lang="en-US" b="0" i="0" u="none" strike="noStrike" baseline="0" dirty="0">
                <a:solidFill>
                  <a:srgbClr val="000000"/>
                </a:solidFill>
              </a:rPr>
              <a:t>, </a:t>
            </a:r>
            <a:r>
              <a:rPr lang="en-US" b="1" i="0" u="none" strike="noStrike" baseline="0" dirty="0">
                <a:solidFill>
                  <a:srgbClr val="000000"/>
                </a:solidFill>
              </a:rPr>
              <a:t>improved generalized hyperalgesia</a:t>
            </a:r>
            <a:r>
              <a:rPr lang="en-US" b="0" i="0" u="none" strike="noStrike" baseline="0" dirty="0">
                <a:solidFill>
                  <a:srgbClr val="000000"/>
                </a:solidFill>
              </a:rPr>
              <a:t>, and </a:t>
            </a:r>
            <a:r>
              <a:rPr lang="en-US" b="1" i="0" u="none" strike="noStrike" baseline="0" dirty="0">
                <a:solidFill>
                  <a:srgbClr val="000000"/>
                </a:solidFill>
              </a:rPr>
              <a:t>reduced</a:t>
            </a:r>
            <a:r>
              <a:rPr lang="en-US" b="0" i="0" u="none" strike="noStrike" baseline="0" dirty="0">
                <a:solidFill>
                  <a:srgbClr val="000000"/>
                </a:solidFill>
              </a:rPr>
              <a:t> the amplitude and irregularity of uterine </a:t>
            </a:r>
            <a:r>
              <a:rPr lang="en-US" b="1" i="0" u="none" strike="noStrike" baseline="0" dirty="0">
                <a:solidFill>
                  <a:srgbClr val="000000"/>
                </a:solidFill>
              </a:rPr>
              <a:t>contractions</a:t>
            </a:r>
            <a:r>
              <a:rPr lang="en-US" b="0" i="0" u="none" strike="noStrike" baseline="0" dirty="0">
                <a:solidFill>
                  <a:srgbClr val="000000"/>
                </a:solidFill>
              </a:rPr>
              <a:t> .</a:t>
            </a:r>
          </a:p>
          <a:p>
            <a:pPr algn="l"/>
            <a:r>
              <a:rPr lang="en-US" sz="1800" b="0" i="0" dirty="0">
                <a:solidFill>
                  <a:srgbClr val="0070C0"/>
                </a:solidFill>
                <a:effectLst/>
                <a:latin typeface="BlinkMacSystemFont"/>
              </a:rPr>
              <a:t>Liu X, Guo SW. Valproic acid alleviates generalized hyperalgesia in mice with induced adenomyosis. J </a:t>
            </a:r>
            <a:r>
              <a:rPr lang="en-US" sz="1800" b="0" i="0" dirty="0" err="1">
                <a:solidFill>
                  <a:srgbClr val="0070C0"/>
                </a:solidFill>
                <a:effectLst/>
                <a:latin typeface="BlinkMacSystemFont"/>
              </a:rPr>
              <a:t>Obstet</a:t>
            </a:r>
            <a:r>
              <a:rPr lang="en-US" sz="1800" b="0" i="0" dirty="0">
                <a:solidFill>
                  <a:srgbClr val="0070C0"/>
                </a:solidFill>
                <a:effectLst/>
                <a:latin typeface="BlinkMacSystemFont"/>
              </a:rPr>
              <a:t> </a:t>
            </a:r>
            <a:r>
              <a:rPr lang="en-US" sz="1800" b="0" i="0" dirty="0" err="1">
                <a:solidFill>
                  <a:srgbClr val="0070C0"/>
                </a:solidFill>
                <a:effectLst/>
                <a:latin typeface="BlinkMacSystemFont"/>
              </a:rPr>
              <a:t>Gynaecol</a:t>
            </a:r>
            <a:r>
              <a:rPr lang="en-US" sz="1800" b="0" i="0" dirty="0">
                <a:solidFill>
                  <a:srgbClr val="0070C0"/>
                </a:solidFill>
                <a:effectLst/>
                <a:latin typeface="BlinkMacSystemFont"/>
              </a:rPr>
              <a:t> Res. 2011 Jul;37(7):696-708. </a:t>
            </a:r>
            <a:r>
              <a:rPr lang="en-US" sz="1800" b="0" i="0" dirty="0" err="1">
                <a:solidFill>
                  <a:srgbClr val="0070C0"/>
                </a:solidFill>
                <a:effectLst/>
                <a:latin typeface="BlinkMacSystemFont"/>
              </a:rPr>
              <a:t>doi</a:t>
            </a:r>
            <a:r>
              <a:rPr lang="en-US" sz="1800" b="0" i="0" dirty="0">
                <a:solidFill>
                  <a:srgbClr val="0070C0"/>
                </a:solidFill>
                <a:effectLst/>
                <a:latin typeface="BlinkMacSystemFont"/>
              </a:rPr>
              <a:t>: 10.1111/j.1447-0756.2011.01655.x. </a:t>
            </a:r>
            <a:r>
              <a:rPr lang="en-US" sz="1800" b="0" i="0" dirty="0" err="1">
                <a:solidFill>
                  <a:srgbClr val="0070C0"/>
                </a:solidFill>
                <a:effectLst/>
                <a:latin typeface="BlinkMacSystemFont"/>
              </a:rPr>
              <a:t>Epub</a:t>
            </a:r>
            <a:r>
              <a:rPr lang="en-US" sz="1800" b="0" i="0" dirty="0">
                <a:solidFill>
                  <a:srgbClr val="0070C0"/>
                </a:solidFill>
                <a:effectLst/>
                <a:latin typeface="BlinkMacSystemFont"/>
              </a:rPr>
              <a:t> 2011 Jun 9. PMID: 21651672.</a:t>
            </a:r>
            <a:endParaRPr lang="en-US" sz="1800" b="0" i="0" u="none" strike="noStrike" baseline="0" dirty="0">
              <a:solidFill>
                <a:srgbClr val="0070C0"/>
              </a:solidFill>
            </a:endParaRPr>
          </a:p>
          <a:p>
            <a:pPr algn="l"/>
            <a:r>
              <a:rPr lang="en-US" b="0" i="0" u="none" strike="noStrike" baseline="0" dirty="0">
                <a:solidFill>
                  <a:srgbClr val="000000"/>
                </a:solidFill>
              </a:rPr>
              <a:t>Despite these promising results in favor of the use of histone deacetylase inhibitors, so far </a:t>
            </a:r>
            <a:r>
              <a:rPr lang="en-US" b="0" i="0" u="sng" strike="noStrike" baseline="0" dirty="0">
                <a:solidFill>
                  <a:srgbClr val="000000"/>
                </a:solidFill>
              </a:rPr>
              <a:t>no clinical trials have been conducted </a:t>
            </a:r>
            <a:r>
              <a:rPr lang="en-US" b="0" i="0" u="none" strike="noStrike" baseline="0" dirty="0">
                <a:solidFill>
                  <a:srgbClr val="000000"/>
                </a:solidFill>
              </a:rPr>
              <a:t>to evaluate the efficacy of VPA in adenomyosis</a:t>
            </a:r>
            <a:endParaRPr lang="en-US" dirty="0"/>
          </a:p>
        </p:txBody>
      </p:sp>
    </p:spTree>
    <p:extLst>
      <p:ext uri="{BB962C8B-B14F-4D97-AF65-F5344CB8AC3E}">
        <p14:creationId xmlns:p14="http://schemas.microsoft.com/office/powerpoint/2010/main" val="2187760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54BE-9E80-4F81-A2C3-5C341EB1D129}"/>
              </a:ext>
            </a:extLst>
          </p:cNvPr>
          <p:cNvSpPr>
            <a:spLocks noGrp="1"/>
          </p:cNvSpPr>
          <p:nvPr>
            <p:ph type="title"/>
          </p:nvPr>
        </p:nvSpPr>
        <p:spPr>
          <a:xfrm>
            <a:off x="1158240" y="449680"/>
            <a:ext cx="9875520" cy="1356360"/>
          </a:xfrm>
        </p:spPr>
        <p:txBody>
          <a:bodyPr>
            <a:normAutofit/>
          </a:bodyPr>
          <a:lstStyle/>
          <a:p>
            <a:r>
              <a:rPr lang="en-US" sz="3200" b="1" i="0" u="none" strike="noStrike" baseline="0" dirty="0">
                <a:solidFill>
                  <a:srgbClr val="C00000"/>
                </a:solidFill>
              </a:rPr>
              <a:t>Anti-platelet Therapy</a:t>
            </a:r>
            <a:br>
              <a:rPr lang="en-US" sz="4400" b="0" i="0" u="none" strike="noStrike" baseline="0" dirty="0">
                <a:solidFill>
                  <a:srgbClr val="000000"/>
                </a:solidFill>
                <a:latin typeface="AdvOT2b189473.B"/>
              </a:rPr>
            </a:br>
            <a:endParaRPr lang="en-US" dirty="0"/>
          </a:p>
        </p:txBody>
      </p:sp>
      <p:sp>
        <p:nvSpPr>
          <p:cNvPr id="3" name="Content Placeholder 2">
            <a:extLst>
              <a:ext uri="{FF2B5EF4-FFF2-40B4-BE49-F238E27FC236}">
                <a16:creationId xmlns:a16="http://schemas.microsoft.com/office/drawing/2014/main" id="{73B61737-77B5-4597-BB78-3E1D890BA7C8}"/>
              </a:ext>
            </a:extLst>
          </p:cNvPr>
          <p:cNvSpPr>
            <a:spLocks noGrp="1"/>
          </p:cNvSpPr>
          <p:nvPr>
            <p:ph idx="1"/>
          </p:nvPr>
        </p:nvSpPr>
        <p:spPr>
          <a:xfrm>
            <a:off x="876993" y="1275410"/>
            <a:ext cx="9872871" cy="4682836"/>
          </a:xfrm>
        </p:spPr>
        <p:txBody>
          <a:bodyPr>
            <a:noAutofit/>
          </a:bodyPr>
          <a:lstStyle/>
          <a:p>
            <a:pPr algn="l"/>
            <a:r>
              <a:rPr lang="en-US" b="0" i="0" u="none" strike="noStrike" baseline="0" dirty="0">
                <a:solidFill>
                  <a:srgbClr val="000000"/>
                </a:solidFill>
              </a:rPr>
              <a:t>theory  </a:t>
            </a:r>
            <a:r>
              <a:rPr lang="en-US" b="0" i="0" u="sng" strike="noStrike" baseline="0" dirty="0">
                <a:solidFill>
                  <a:srgbClr val="7030A0"/>
                </a:solidFill>
              </a:rPr>
              <a:t>adenomyotic lesions</a:t>
            </a:r>
            <a:r>
              <a:rPr lang="en-US" b="0" i="0" u="sng" strike="noStrike" baseline="0" dirty="0">
                <a:solidFill>
                  <a:srgbClr val="000000"/>
                </a:solidFill>
              </a:rPr>
              <a:t> </a:t>
            </a:r>
            <a:r>
              <a:rPr lang="en-US" b="0" i="0" u="none" strike="noStrike" baseline="0" dirty="0">
                <a:solidFill>
                  <a:srgbClr val="000000"/>
                </a:solidFill>
              </a:rPr>
              <a:t>are </a:t>
            </a:r>
            <a:r>
              <a:rPr lang="en-US" b="0" i="0" u="sng" strike="noStrike" baseline="0" dirty="0">
                <a:solidFill>
                  <a:srgbClr val="7030A0"/>
                </a:solidFill>
              </a:rPr>
              <a:t>wounds</a:t>
            </a:r>
            <a:r>
              <a:rPr lang="en-US" b="0" i="0" u="none" strike="noStrike" baseline="0" dirty="0">
                <a:solidFill>
                  <a:srgbClr val="000000"/>
                </a:solidFill>
              </a:rPr>
              <a:t> undergoing </a:t>
            </a:r>
            <a:r>
              <a:rPr lang="en-US" b="0" i="0" strike="noStrike" baseline="0" dirty="0">
                <a:solidFill>
                  <a:srgbClr val="7030A0"/>
                </a:solidFill>
              </a:rPr>
              <a:t>repeated tissue injury and repair</a:t>
            </a:r>
            <a:r>
              <a:rPr lang="en-US" b="0" i="0" strike="noStrike" baseline="0" dirty="0">
                <a:solidFill>
                  <a:srgbClr val="000000"/>
                </a:solidFill>
              </a:rPr>
              <a:t>. </a:t>
            </a:r>
            <a:r>
              <a:rPr lang="en-US" b="0" i="0" u="none" strike="noStrike" baseline="0" dirty="0">
                <a:solidFill>
                  <a:srgbClr val="000000"/>
                </a:solidFill>
              </a:rPr>
              <a:t>Platelets </a:t>
            </a:r>
            <a:r>
              <a:rPr lang="en-US" b="0" i="0" strike="noStrike" baseline="0" dirty="0">
                <a:solidFill>
                  <a:srgbClr val="000000"/>
                </a:solidFill>
              </a:rPr>
              <a:t>induce</a:t>
            </a:r>
            <a:r>
              <a:rPr lang="en-US" b="0" i="0" strike="noStrike" baseline="0" dirty="0">
                <a:solidFill>
                  <a:srgbClr val="7030A0"/>
                </a:solidFill>
              </a:rPr>
              <a:t> fibroblast-to-myofibroblast </a:t>
            </a:r>
            <a:r>
              <a:rPr lang="en-US" b="0" i="0" strike="noStrike" baseline="0" dirty="0" err="1">
                <a:solidFill>
                  <a:srgbClr val="7030A0"/>
                </a:solidFill>
              </a:rPr>
              <a:t>transdifferentiation</a:t>
            </a:r>
            <a:r>
              <a:rPr lang="en-US" b="0" i="0" u="none" strike="noStrike" baseline="0" dirty="0">
                <a:solidFill>
                  <a:srgbClr val="000000"/>
                </a:solidFill>
              </a:rPr>
              <a:t>, leading ultimately to </a:t>
            </a:r>
            <a:r>
              <a:rPr lang="en-US" b="0" i="0" u="sng" strike="noStrike" baseline="0" dirty="0">
                <a:solidFill>
                  <a:srgbClr val="7030A0"/>
                </a:solidFill>
              </a:rPr>
              <a:t>fibrosis</a:t>
            </a:r>
            <a:r>
              <a:rPr lang="en-US" b="0" i="0" u="none" strike="noStrike" baseline="0" dirty="0">
                <a:solidFill>
                  <a:srgbClr val="000000"/>
                </a:solidFill>
              </a:rPr>
              <a:t> </a:t>
            </a:r>
            <a:r>
              <a:rPr lang="en-US" b="0" i="0" u="none" strike="noStrike" baseline="0" dirty="0">
                <a:solidFill>
                  <a:srgbClr val="7030A0"/>
                </a:solidFill>
              </a:rPr>
              <a:t>.</a:t>
            </a:r>
          </a:p>
          <a:p>
            <a:pPr algn="l"/>
            <a:r>
              <a:rPr lang="en-US" b="0" i="0" u="none" strike="noStrike" baseline="0" dirty="0">
                <a:solidFill>
                  <a:srgbClr val="000000"/>
                </a:solidFill>
              </a:rPr>
              <a:t>A recent study in a mouse model of adenomyosis: anti-platelet treatment (thromboxane A2 synthesis inhibitor) is </a:t>
            </a:r>
            <a:r>
              <a:rPr lang="en-US" b="0" i="0" strike="noStrike" baseline="0" dirty="0">
                <a:solidFill>
                  <a:srgbClr val="7030A0"/>
                </a:solidFill>
              </a:rPr>
              <a:t>efficacious in suppressing myometrial infiltration</a:t>
            </a:r>
            <a:r>
              <a:rPr lang="en-US" b="0" i="0" strike="noStrike" baseline="0" dirty="0">
                <a:solidFill>
                  <a:srgbClr val="000000"/>
                </a:solidFill>
              </a:rPr>
              <a:t>, </a:t>
            </a:r>
            <a:r>
              <a:rPr lang="en-US" b="0" i="0" strike="noStrike" baseline="0" dirty="0">
                <a:solidFill>
                  <a:srgbClr val="7030A0"/>
                </a:solidFill>
              </a:rPr>
              <a:t>improving generalized hyperalgesia</a:t>
            </a:r>
            <a:r>
              <a:rPr lang="en-US" b="0" i="0" strike="noStrike" baseline="0" dirty="0">
                <a:solidFill>
                  <a:srgbClr val="000000"/>
                </a:solidFill>
              </a:rPr>
              <a:t>, </a:t>
            </a:r>
            <a:r>
              <a:rPr lang="en-US" b="0" i="0" strike="noStrike" baseline="0" dirty="0">
                <a:solidFill>
                  <a:srgbClr val="7030A0"/>
                </a:solidFill>
              </a:rPr>
              <a:t>reducing  uterine hyperactivity </a:t>
            </a:r>
            <a:r>
              <a:rPr lang="en-US" b="0" i="0" strike="noStrike" baseline="0" dirty="0">
                <a:solidFill>
                  <a:srgbClr val="000000"/>
                </a:solidFill>
              </a:rPr>
              <a:t> </a:t>
            </a:r>
            <a:r>
              <a:rPr lang="en-US" b="0" i="0" strike="noStrike" baseline="0" dirty="0">
                <a:solidFill>
                  <a:srgbClr val="7030A0"/>
                </a:solidFill>
              </a:rPr>
              <a:t>decreased expression</a:t>
            </a:r>
            <a:r>
              <a:rPr lang="en-US" b="0" i="0" u="sng" strike="noStrike" baseline="0" dirty="0">
                <a:solidFill>
                  <a:srgbClr val="7030A0"/>
                </a:solidFill>
              </a:rPr>
              <a:t> </a:t>
            </a:r>
            <a:r>
              <a:rPr lang="en-US" b="0" i="0" u="none" strike="noStrike" baseline="0" dirty="0">
                <a:solidFill>
                  <a:srgbClr val="000000"/>
                </a:solidFill>
              </a:rPr>
              <a:t>of some </a:t>
            </a:r>
            <a:r>
              <a:rPr lang="en-US" b="0" i="0" u="sng" strike="noStrike" baseline="0" dirty="0">
                <a:solidFill>
                  <a:srgbClr val="7030A0"/>
                </a:solidFill>
              </a:rPr>
              <a:t>proteins</a:t>
            </a:r>
            <a:r>
              <a:rPr lang="en-US" b="0" i="0" u="none" strike="noStrike" baseline="0" dirty="0">
                <a:solidFill>
                  <a:srgbClr val="000000"/>
                </a:solidFill>
              </a:rPr>
              <a:t> involved in </a:t>
            </a:r>
            <a:r>
              <a:rPr lang="en-US" b="0" i="0" u="sng" strike="noStrike" baseline="0" dirty="0">
                <a:solidFill>
                  <a:srgbClr val="7030A0"/>
                </a:solidFill>
              </a:rPr>
              <a:t>adenomyosis fibrogenesis</a:t>
            </a:r>
            <a:r>
              <a:rPr lang="en-US" b="0" i="0" u="none" strike="noStrike" baseline="0" dirty="0">
                <a:solidFill>
                  <a:srgbClr val="000000"/>
                </a:solidFill>
              </a:rPr>
              <a:t>, supporting the promising role of anti-platelets therapy in adenomyosis </a:t>
            </a:r>
            <a:r>
              <a:rPr lang="en-US" b="0" i="0" u="none" strike="noStrike" baseline="0" dirty="0">
                <a:solidFill>
                  <a:srgbClr val="2197D2"/>
                </a:solidFill>
              </a:rPr>
              <a:t>.</a:t>
            </a:r>
          </a:p>
          <a:p>
            <a:pPr algn="l"/>
            <a:r>
              <a:rPr lang="en-US" sz="1800" b="0" i="0" dirty="0">
                <a:solidFill>
                  <a:srgbClr val="0070C0"/>
                </a:solidFill>
                <a:effectLst/>
                <a:latin typeface="BlinkMacSystemFont"/>
              </a:rPr>
              <a:t>Zhu B, Chen Y, Shen X, Liu X, Guo SW. Anti-platelet therapy holds promises in treating adenomyosis: experimental evidence. </a:t>
            </a:r>
            <a:r>
              <a:rPr lang="en-US" sz="1800" b="0" i="0" dirty="0" err="1">
                <a:solidFill>
                  <a:srgbClr val="0070C0"/>
                </a:solidFill>
                <a:effectLst/>
                <a:latin typeface="BlinkMacSystemFont"/>
              </a:rPr>
              <a:t>Reprod</a:t>
            </a:r>
            <a:r>
              <a:rPr lang="en-US" sz="1800" b="0" i="0" dirty="0">
                <a:solidFill>
                  <a:srgbClr val="0070C0"/>
                </a:solidFill>
                <a:effectLst/>
                <a:latin typeface="BlinkMacSystemFont"/>
              </a:rPr>
              <a:t> Biol Endocrinol. 2016 Oct 10;14(1):66. </a:t>
            </a:r>
            <a:r>
              <a:rPr lang="en-US" sz="1800" b="0" i="0" dirty="0" err="1">
                <a:solidFill>
                  <a:srgbClr val="0070C0"/>
                </a:solidFill>
                <a:effectLst/>
                <a:latin typeface="BlinkMacSystemFont"/>
              </a:rPr>
              <a:t>doi</a:t>
            </a:r>
            <a:r>
              <a:rPr lang="en-US" sz="1800" b="0" i="0" dirty="0">
                <a:solidFill>
                  <a:srgbClr val="0070C0"/>
                </a:solidFill>
                <a:effectLst/>
                <a:latin typeface="BlinkMacSystemFont"/>
              </a:rPr>
              <a:t>: 10.1186/s12958-016-0198-1. PMID: 27724926; PMCID: PMC5057470.</a:t>
            </a:r>
            <a:endParaRPr lang="en-US" sz="1800" b="0" i="0" u="none" strike="noStrike" baseline="0" dirty="0">
              <a:solidFill>
                <a:srgbClr val="0070C0"/>
              </a:solidFill>
            </a:endParaRPr>
          </a:p>
          <a:p>
            <a:pPr algn="l"/>
            <a:r>
              <a:rPr lang="en-US" b="0" i="0" u="none" strike="noStrike" baseline="0" dirty="0">
                <a:solidFill>
                  <a:srgbClr val="000000"/>
                </a:solidFill>
              </a:rPr>
              <a:t>However, so far there are currently </a:t>
            </a:r>
            <a:r>
              <a:rPr lang="en-US" b="0" i="0" u="sng" strike="noStrike" baseline="0" dirty="0">
                <a:solidFill>
                  <a:srgbClr val="000000"/>
                </a:solidFill>
              </a:rPr>
              <a:t>no studies published or registered </a:t>
            </a:r>
            <a:r>
              <a:rPr lang="en-US" b="0" i="0" u="none" strike="noStrike" baseline="0" dirty="0">
                <a:solidFill>
                  <a:srgbClr val="000000"/>
                </a:solidFill>
              </a:rPr>
              <a:t>on the use of agents targeting platelets on human</a:t>
            </a:r>
            <a:endParaRPr lang="en-US" dirty="0"/>
          </a:p>
        </p:txBody>
      </p:sp>
    </p:spTree>
    <p:extLst>
      <p:ext uri="{BB962C8B-B14F-4D97-AF65-F5344CB8AC3E}">
        <p14:creationId xmlns:p14="http://schemas.microsoft.com/office/powerpoint/2010/main" val="2552616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831A-8A08-4DC8-847A-37086CFF264C}"/>
              </a:ext>
            </a:extLst>
          </p:cNvPr>
          <p:cNvSpPr>
            <a:spLocks noGrp="1"/>
          </p:cNvSpPr>
          <p:nvPr>
            <p:ph type="title"/>
          </p:nvPr>
        </p:nvSpPr>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600" b="1" i="0" u="none" strike="noStrike" kern="1200" cap="none" spc="0" normalizeH="0" baseline="0" noProof="0" dirty="0">
                <a:ln>
                  <a:noFill/>
                </a:ln>
                <a:solidFill>
                  <a:srgbClr val="C00000"/>
                </a:solidFill>
                <a:effectLst/>
                <a:uLnTx/>
                <a:uFillTx/>
                <a:ea typeface="+mn-ea"/>
                <a:cs typeface="+mn-cs"/>
              </a:rPr>
              <a:t>Oxytocin Antagonists</a:t>
            </a:r>
            <a:b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0E2E17F1-6059-4D18-8F51-20E401EB0D48}"/>
              </a:ext>
            </a:extLst>
          </p:cNvPr>
          <p:cNvSpPr>
            <a:spLocks noGrp="1"/>
          </p:cNvSpPr>
          <p:nvPr>
            <p:ph idx="1"/>
          </p:nvPr>
        </p:nvSpPr>
        <p:spPr>
          <a:xfrm>
            <a:off x="1143000" y="1544782"/>
            <a:ext cx="9872871" cy="4038600"/>
          </a:xfrm>
        </p:spPr>
        <p:txBody>
          <a:bodyPr>
            <a:normAutofit/>
          </a:bodyPr>
          <a:lstStyle/>
          <a:p>
            <a:r>
              <a:rPr lang="en-US" dirty="0">
                <a:solidFill>
                  <a:schemeClr val="tx1"/>
                </a:solidFill>
              </a:rPr>
              <a:t>Being investigated because </a:t>
            </a:r>
            <a:r>
              <a:rPr lang="en-US" dirty="0">
                <a:solidFill>
                  <a:srgbClr val="7030A0"/>
                </a:solidFill>
              </a:rPr>
              <a:t>overexpression of oxytocin receptor </a:t>
            </a:r>
            <a:r>
              <a:rPr lang="en-US" dirty="0">
                <a:solidFill>
                  <a:schemeClr val="tx1"/>
                </a:solidFill>
              </a:rPr>
              <a:t>has been demonstrated in uteri with </a:t>
            </a:r>
            <a:r>
              <a:rPr lang="en-US" dirty="0">
                <a:solidFill>
                  <a:srgbClr val="7030A0"/>
                </a:solidFill>
              </a:rPr>
              <a:t>adenomyosis</a:t>
            </a:r>
          </a:p>
          <a:p>
            <a:r>
              <a:rPr lang="en-US" dirty="0">
                <a:solidFill>
                  <a:schemeClr val="tx1"/>
                </a:solidFill>
              </a:rPr>
              <a:t>In a phase I trial, </a:t>
            </a:r>
            <a:r>
              <a:rPr lang="en-US" dirty="0" err="1">
                <a:solidFill>
                  <a:srgbClr val="7030A0"/>
                </a:solidFill>
              </a:rPr>
              <a:t>Epelsiban</a:t>
            </a:r>
            <a:r>
              <a:rPr lang="en-US" dirty="0">
                <a:solidFill>
                  <a:schemeClr val="tx1"/>
                </a:solidFill>
              </a:rPr>
              <a:t>, a selective oxytocin receptor antagonist, tested and found to be </a:t>
            </a:r>
            <a:r>
              <a:rPr lang="en-US" b="1" dirty="0">
                <a:solidFill>
                  <a:schemeClr val="tx1"/>
                </a:solidFill>
              </a:rPr>
              <a:t>well tolerated </a:t>
            </a:r>
            <a:r>
              <a:rPr lang="en-US" dirty="0">
                <a:solidFill>
                  <a:schemeClr val="tx1"/>
                </a:solidFill>
              </a:rPr>
              <a:t>with no significant safety concerns .</a:t>
            </a:r>
          </a:p>
          <a:p>
            <a:r>
              <a:rPr lang="en-US" b="1" dirty="0">
                <a:solidFill>
                  <a:schemeClr val="tx1"/>
                </a:solidFill>
              </a:rPr>
              <a:t>Further trials needed </a:t>
            </a:r>
            <a:r>
              <a:rPr lang="en-US" dirty="0">
                <a:solidFill>
                  <a:schemeClr val="tx1"/>
                </a:solidFill>
              </a:rPr>
              <a:t>to evaluate the efficacy.</a:t>
            </a:r>
          </a:p>
          <a:p>
            <a:r>
              <a:rPr lang="en-US" b="0" i="0" dirty="0">
                <a:solidFill>
                  <a:srgbClr val="000000"/>
                </a:solidFill>
                <a:effectLst/>
                <a:latin typeface="Times New Roman" panose="02020603050405020304" pitchFamily="18" charset="0"/>
              </a:rPr>
              <a:t> Studies </a:t>
            </a:r>
            <a:r>
              <a:rPr lang="en-US" b="0" i="0" dirty="0">
                <a:solidFill>
                  <a:srgbClr val="7030A0"/>
                </a:solidFill>
                <a:effectLst/>
                <a:latin typeface="Times New Roman" panose="02020603050405020304" pitchFamily="18" charset="0"/>
              </a:rPr>
              <a:t>increased expression of OTR </a:t>
            </a:r>
            <a:r>
              <a:rPr lang="en-US" b="0" i="0" dirty="0">
                <a:solidFill>
                  <a:srgbClr val="000000"/>
                </a:solidFill>
                <a:effectLst/>
                <a:latin typeface="Times New Roman" panose="02020603050405020304" pitchFamily="18" charset="0"/>
              </a:rPr>
              <a:t>in the positively correlates with the amplitude of </a:t>
            </a:r>
            <a:r>
              <a:rPr lang="en-US" b="0" i="0" u="sng" dirty="0">
                <a:solidFill>
                  <a:srgbClr val="000000"/>
                </a:solidFill>
                <a:effectLst/>
                <a:latin typeface="Times New Roman" panose="02020603050405020304" pitchFamily="18" charset="0"/>
              </a:rPr>
              <a:t>uterine contractions </a:t>
            </a:r>
            <a:r>
              <a:rPr lang="en-US" u="sng" dirty="0">
                <a:solidFill>
                  <a:srgbClr val="000000"/>
                </a:solidFill>
                <a:latin typeface="Times New Roman" panose="02020603050405020304" pitchFamily="18" charset="0"/>
              </a:rPr>
              <a:t>,</a:t>
            </a:r>
            <a:r>
              <a:rPr lang="en-US" b="0" i="0" dirty="0">
                <a:solidFill>
                  <a:srgbClr val="000000"/>
                </a:solidFill>
                <a:effectLst/>
                <a:latin typeface="Times New Roman" panose="02020603050405020304" pitchFamily="18" charset="0"/>
              </a:rPr>
              <a:t> lead to </a:t>
            </a:r>
            <a:r>
              <a:rPr lang="en-US" b="0" i="0" u="sng" dirty="0">
                <a:solidFill>
                  <a:srgbClr val="000000"/>
                </a:solidFill>
                <a:effectLst/>
                <a:latin typeface="Times New Roman" panose="02020603050405020304" pitchFamily="18" charset="0"/>
              </a:rPr>
              <a:t>pathological and uncoordinated myometrial spasms</a:t>
            </a:r>
            <a:r>
              <a:rPr lang="en-US" b="0" i="0" dirty="0">
                <a:solidFill>
                  <a:srgbClr val="000000"/>
                </a:solidFill>
                <a:effectLst/>
                <a:latin typeface="Times New Roman" panose="02020603050405020304" pitchFamily="18" charset="0"/>
              </a:rPr>
              <a:t>, severe d</a:t>
            </a:r>
            <a:r>
              <a:rPr lang="en-US" b="0" i="0" u="sng" dirty="0">
                <a:solidFill>
                  <a:srgbClr val="000000"/>
                </a:solidFill>
                <a:effectLst/>
                <a:latin typeface="Times New Roman" panose="02020603050405020304" pitchFamily="18" charset="0"/>
              </a:rPr>
              <a:t>ysmenorrhea</a:t>
            </a:r>
            <a:r>
              <a:rPr lang="en-US" b="0" i="0" dirty="0">
                <a:solidFill>
                  <a:srgbClr val="000000"/>
                </a:solidFill>
                <a:effectLst/>
                <a:latin typeface="Times New Roman" panose="02020603050405020304" pitchFamily="18" charset="0"/>
              </a:rPr>
              <a:t> and </a:t>
            </a:r>
            <a:r>
              <a:rPr lang="en-US" b="0" i="0" u="sng" dirty="0">
                <a:solidFill>
                  <a:srgbClr val="000000"/>
                </a:solidFill>
                <a:effectLst/>
                <a:latin typeface="Times New Roman" panose="02020603050405020304" pitchFamily="18" charset="0"/>
              </a:rPr>
              <a:t>reduced fertility </a:t>
            </a:r>
            <a:r>
              <a:rPr lang="en-US" u="sng" dirty="0">
                <a:solidFill>
                  <a:srgbClr val="000000"/>
                </a:solidFill>
                <a:latin typeface="Times New Roman" panose="02020603050405020304" pitchFamily="18" charset="0"/>
              </a:rPr>
              <a:t>.</a:t>
            </a:r>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Compared with normal </a:t>
            </a:r>
            <a:r>
              <a:rPr lang="en-US" b="0" i="0" dirty="0">
                <a:solidFill>
                  <a:schemeClr val="tx1"/>
                </a:solidFill>
                <a:effectLst/>
                <a:latin typeface="Times New Roman" panose="02020603050405020304" pitchFamily="18" charset="0"/>
              </a:rPr>
              <a:t>endometrium</a:t>
            </a:r>
            <a:r>
              <a:rPr lang="en-US" b="0" i="0" dirty="0">
                <a:solidFill>
                  <a:srgbClr val="000000"/>
                </a:solidFill>
                <a:effectLst/>
                <a:latin typeface="Times New Roman" panose="02020603050405020304" pitchFamily="18" charset="0"/>
              </a:rPr>
              <a:t>, the immunoreactivity of OTR is significantly increased in the </a:t>
            </a:r>
            <a:r>
              <a:rPr lang="en-US" b="0" i="0" u="sng" dirty="0">
                <a:solidFill>
                  <a:srgbClr val="7030A0"/>
                </a:solidFill>
                <a:effectLst/>
                <a:latin typeface="Times New Roman" panose="02020603050405020304" pitchFamily="18" charset="0"/>
              </a:rPr>
              <a:t>ectopic endometrium</a:t>
            </a:r>
            <a:r>
              <a:rPr lang="en-US" b="0" i="0" dirty="0">
                <a:solidFill>
                  <a:srgbClr val="000000"/>
                </a:solidFill>
                <a:effectLst/>
                <a:latin typeface="Times New Roman" panose="02020603050405020304" pitchFamily="18" charset="0"/>
              </a:rPr>
              <a:t>.</a:t>
            </a:r>
            <a:endParaRPr lang="en-US" dirty="0">
              <a:solidFill>
                <a:schemeClr val="tx1"/>
              </a:solidFill>
            </a:endParaRPr>
          </a:p>
        </p:txBody>
      </p:sp>
    </p:spTree>
    <p:extLst>
      <p:ext uri="{BB962C8B-B14F-4D97-AF65-F5344CB8AC3E}">
        <p14:creationId xmlns:p14="http://schemas.microsoft.com/office/powerpoint/2010/main" val="4257667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00D049-D5CB-44ED-BE3E-4D9E34DE9BA1}"/>
              </a:ext>
            </a:extLst>
          </p:cNvPr>
          <p:cNvPicPr>
            <a:picLocks noGrp="1" noChangeAspect="1"/>
          </p:cNvPicPr>
          <p:nvPr>
            <p:ph idx="1"/>
          </p:nvPr>
        </p:nvPicPr>
        <p:blipFill>
          <a:blip r:embed="rId2"/>
          <a:stretch>
            <a:fillRect/>
          </a:stretch>
        </p:blipFill>
        <p:spPr>
          <a:xfrm>
            <a:off x="3087757" y="1166191"/>
            <a:ext cx="5632173" cy="4705971"/>
          </a:xfrm>
        </p:spPr>
      </p:pic>
    </p:spTree>
    <p:extLst>
      <p:ext uri="{BB962C8B-B14F-4D97-AF65-F5344CB8AC3E}">
        <p14:creationId xmlns:p14="http://schemas.microsoft.com/office/powerpoint/2010/main" val="835083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DB70D-CE77-4556-A308-CC8E73DA6220}"/>
              </a:ext>
            </a:extLst>
          </p:cNvPr>
          <p:cNvSpPr>
            <a:spLocks noGrp="1"/>
          </p:cNvSpPr>
          <p:nvPr>
            <p:ph idx="1"/>
          </p:nvPr>
        </p:nvSpPr>
        <p:spPr>
          <a:xfrm>
            <a:off x="838200" y="1253331"/>
            <a:ext cx="10515600" cy="4351338"/>
          </a:xfrm>
        </p:spPr>
        <p:txBody>
          <a:bodyPr>
            <a:normAutofit lnSpcReduction="10000"/>
          </a:bodyPr>
          <a:lstStyle/>
          <a:p>
            <a:r>
              <a:rPr lang="en-US" sz="2600" dirty="0">
                <a:solidFill>
                  <a:schemeClr val="tx1"/>
                </a:solidFill>
                <a:effectLst/>
              </a:rPr>
              <a:t>The total </a:t>
            </a:r>
            <a:r>
              <a:rPr lang="en-US" sz="2600" dirty="0">
                <a:solidFill>
                  <a:srgbClr val="7030A0"/>
                </a:solidFill>
                <a:effectLst/>
              </a:rPr>
              <a:t>density</a:t>
            </a:r>
            <a:r>
              <a:rPr lang="en-US" sz="2600" dirty="0">
                <a:solidFill>
                  <a:schemeClr val="tx1"/>
                </a:solidFill>
                <a:effectLst/>
              </a:rPr>
              <a:t> of  </a:t>
            </a:r>
            <a:r>
              <a:rPr lang="en-US" sz="2600" dirty="0">
                <a:solidFill>
                  <a:srgbClr val="7030A0"/>
                </a:solidFill>
                <a:effectLst/>
              </a:rPr>
              <a:t>OTR</a:t>
            </a:r>
            <a:r>
              <a:rPr lang="en-US" sz="2600" dirty="0">
                <a:solidFill>
                  <a:schemeClr val="tx1"/>
                </a:solidFill>
                <a:effectLst/>
              </a:rPr>
              <a:t>(Oxytocin Receptor)  in the </a:t>
            </a:r>
            <a:r>
              <a:rPr lang="en-US" sz="2600" dirty="0">
                <a:solidFill>
                  <a:srgbClr val="7030A0"/>
                </a:solidFill>
                <a:effectLst/>
              </a:rPr>
              <a:t>adenomyotic lesion foci </a:t>
            </a:r>
            <a:r>
              <a:rPr lang="en-US" sz="2600" dirty="0">
                <a:solidFill>
                  <a:schemeClr val="tx1"/>
                </a:solidFill>
                <a:effectLst/>
              </a:rPr>
              <a:t>was </a:t>
            </a:r>
            <a:r>
              <a:rPr lang="en-US" sz="2600" dirty="0">
                <a:solidFill>
                  <a:srgbClr val="7030A0"/>
                </a:solidFill>
                <a:effectLst/>
              </a:rPr>
              <a:t>73.7 </a:t>
            </a:r>
            <a:r>
              <a:rPr lang="en-US" sz="2600" dirty="0">
                <a:solidFill>
                  <a:schemeClr val="tx1"/>
                </a:solidFill>
                <a:effectLst/>
              </a:rPr>
              <a:t>and 35.2 in control group (p &lt;0.05), indicates a </a:t>
            </a:r>
            <a:r>
              <a:rPr lang="en-US" sz="2600" u="sng" dirty="0">
                <a:solidFill>
                  <a:schemeClr val="tx1"/>
                </a:solidFill>
                <a:effectLst/>
              </a:rPr>
              <a:t>significant effect </a:t>
            </a:r>
            <a:r>
              <a:rPr lang="en-US" sz="2600" dirty="0">
                <a:solidFill>
                  <a:schemeClr val="tx1"/>
                </a:solidFill>
                <a:effectLst/>
              </a:rPr>
              <a:t>of </a:t>
            </a:r>
            <a:r>
              <a:rPr lang="en-US" sz="2600" u="sng" dirty="0">
                <a:solidFill>
                  <a:schemeClr val="tx1"/>
                </a:solidFill>
                <a:effectLst/>
              </a:rPr>
              <a:t>oxytocin as a </a:t>
            </a:r>
            <a:r>
              <a:rPr lang="en-US" sz="2600" u="sng" dirty="0" err="1">
                <a:solidFill>
                  <a:schemeClr val="tx1"/>
                </a:solidFill>
                <a:effectLst/>
              </a:rPr>
              <a:t>ureterotonic</a:t>
            </a:r>
            <a:r>
              <a:rPr lang="en-US" sz="2600" u="sng" dirty="0">
                <a:solidFill>
                  <a:schemeClr val="tx1"/>
                </a:solidFill>
                <a:effectLst/>
              </a:rPr>
              <a:t> peptide</a:t>
            </a:r>
            <a:r>
              <a:rPr lang="en-US" sz="2600" dirty="0">
                <a:solidFill>
                  <a:schemeClr val="tx1"/>
                </a:solidFill>
                <a:effectLst/>
              </a:rPr>
              <a:t>.</a:t>
            </a:r>
          </a:p>
          <a:p>
            <a:pPr algn="just"/>
            <a:r>
              <a:rPr lang="en-US" sz="2600" b="1" i="0" dirty="0">
                <a:solidFill>
                  <a:srgbClr val="000000"/>
                </a:solidFill>
                <a:effectLst/>
              </a:rPr>
              <a:t>Conclusion: </a:t>
            </a:r>
            <a:r>
              <a:rPr lang="en-US" sz="2600" b="0" i="0" dirty="0">
                <a:solidFill>
                  <a:srgbClr val="000000"/>
                </a:solidFill>
                <a:effectLst/>
              </a:rPr>
              <a:t>Pelvic </a:t>
            </a:r>
            <a:r>
              <a:rPr lang="en-US" sz="2600" b="0" i="0" dirty="0">
                <a:solidFill>
                  <a:srgbClr val="7030A0"/>
                </a:solidFill>
                <a:effectLst/>
              </a:rPr>
              <a:t>pain pathogenesis </a:t>
            </a:r>
            <a:r>
              <a:rPr lang="en-US" sz="2600" b="0" i="0" dirty="0">
                <a:solidFill>
                  <a:srgbClr val="000000"/>
                </a:solidFill>
                <a:effectLst/>
              </a:rPr>
              <a:t>in women with </a:t>
            </a:r>
            <a:r>
              <a:rPr lang="en-US" sz="2600" b="0" i="0" dirty="0">
                <a:solidFill>
                  <a:srgbClr val="7030A0"/>
                </a:solidFill>
                <a:effectLst/>
              </a:rPr>
              <a:t>diffuse adenomyosis </a:t>
            </a:r>
            <a:r>
              <a:rPr lang="en-US" sz="2600" b="0" i="0" dirty="0">
                <a:solidFill>
                  <a:srgbClr val="000000"/>
                </a:solidFill>
                <a:effectLst/>
              </a:rPr>
              <a:t>compared with the painless form of the disease </a:t>
            </a:r>
            <a:r>
              <a:rPr lang="en-US" sz="2600" b="0" i="0" dirty="0">
                <a:solidFill>
                  <a:srgbClr val="7030A0"/>
                </a:solidFill>
                <a:effectLst/>
              </a:rPr>
              <a:t>is an increase in the activity of </a:t>
            </a:r>
            <a:r>
              <a:rPr lang="en-US" sz="2600" b="0" i="0" dirty="0" err="1">
                <a:solidFill>
                  <a:srgbClr val="7030A0"/>
                </a:solidFill>
                <a:effectLst/>
              </a:rPr>
              <a:t>ureterotonic</a:t>
            </a:r>
            <a:r>
              <a:rPr lang="en-US" sz="2600" b="0" i="0" dirty="0">
                <a:solidFill>
                  <a:srgbClr val="7030A0"/>
                </a:solidFill>
                <a:effectLst/>
              </a:rPr>
              <a:t> factors of OTR</a:t>
            </a:r>
            <a:r>
              <a:rPr lang="en-US" sz="2600" b="0" i="0" dirty="0">
                <a:solidFill>
                  <a:srgbClr val="000000"/>
                </a:solidFill>
                <a:effectLst/>
              </a:rPr>
              <a:t>. </a:t>
            </a:r>
          </a:p>
          <a:p>
            <a:pPr algn="just"/>
            <a:r>
              <a:rPr lang="en-US" sz="2600" b="0" i="0" dirty="0">
                <a:solidFill>
                  <a:srgbClr val="000000"/>
                </a:solidFill>
                <a:effectLst/>
              </a:rPr>
              <a:t>Compared to the painless form of adenomyosis, the </a:t>
            </a:r>
            <a:r>
              <a:rPr lang="en-US" sz="2600" b="0" i="0" u="sng" dirty="0">
                <a:solidFill>
                  <a:srgbClr val="000000"/>
                </a:solidFill>
                <a:effectLst/>
              </a:rPr>
              <a:t>myometrial innervation </a:t>
            </a:r>
            <a:r>
              <a:rPr lang="en-US" sz="2600" b="0" i="0" dirty="0">
                <a:solidFill>
                  <a:srgbClr val="000000"/>
                </a:solidFill>
                <a:effectLst/>
              </a:rPr>
              <a:t>of patients with pelvic pain is characterized by a </a:t>
            </a:r>
            <a:r>
              <a:rPr lang="en-US" sz="2600" b="0" i="0" u="sng" dirty="0">
                <a:solidFill>
                  <a:schemeClr val="tx1"/>
                </a:solidFill>
                <a:effectLst/>
              </a:rPr>
              <a:t>significantly higher expression of nerve growth factor.</a:t>
            </a:r>
          </a:p>
          <a:p>
            <a:r>
              <a:rPr lang="en-US" dirty="0" err="1">
                <a:solidFill>
                  <a:srgbClr val="0070C0"/>
                </a:solidFill>
              </a:rPr>
              <a:t>Mekan</a:t>
            </a:r>
            <a:r>
              <a:rPr lang="en-US" dirty="0">
                <a:solidFill>
                  <a:srgbClr val="0070C0"/>
                </a:solidFill>
              </a:rPr>
              <a:t> </a:t>
            </a:r>
            <a:r>
              <a:rPr lang="en-US" dirty="0" err="1">
                <a:solidFill>
                  <a:srgbClr val="0070C0"/>
                </a:solidFill>
              </a:rPr>
              <a:t>Orazov</a:t>
            </a:r>
            <a:r>
              <a:rPr lang="en-US" dirty="0">
                <a:solidFill>
                  <a:srgbClr val="0070C0"/>
                </a:solidFill>
              </a:rPr>
              <a:t>, Victor </a:t>
            </a:r>
            <a:r>
              <a:rPr lang="en-US" dirty="0" err="1">
                <a:solidFill>
                  <a:srgbClr val="0070C0"/>
                </a:solidFill>
              </a:rPr>
              <a:t>Radzinsky</a:t>
            </a:r>
            <a:r>
              <a:rPr lang="en-US" dirty="0">
                <a:solidFill>
                  <a:srgbClr val="0070C0"/>
                </a:solidFill>
              </a:rPr>
              <a:t>, Olga Sharapova, Igor </a:t>
            </a:r>
            <a:r>
              <a:rPr lang="en-US" dirty="0" err="1">
                <a:solidFill>
                  <a:srgbClr val="0070C0"/>
                </a:solidFill>
              </a:rPr>
              <a:t>Kostin</a:t>
            </a:r>
            <a:r>
              <a:rPr lang="en-US" dirty="0">
                <a:solidFill>
                  <a:srgbClr val="0070C0"/>
                </a:solidFill>
              </a:rPr>
              <a:t> &amp; </a:t>
            </a:r>
            <a:r>
              <a:rPr lang="en-US" dirty="0" err="1">
                <a:solidFill>
                  <a:srgbClr val="0070C0"/>
                </a:solidFill>
              </a:rPr>
              <a:t>Yurii</a:t>
            </a:r>
            <a:r>
              <a:rPr lang="en-US" dirty="0">
                <a:solidFill>
                  <a:srgbClr val="0070C0"/>
                </a:solidFill>
              </a:rPr>
              <a:t> </a:t>
            </a:r>
            <a:r>
              <a:rPr lang="en-US" dirty="0" err="1">
                <a:solidFill>
                  <a:srgbClr val="0070C0"/>
                </a:solidFill>
              </a:rPr>
              <a:t>Chitanava</a:t>
            </a:r>
            <a:r>
              <a:rPr lang="en-US" dirty="0">
                <a:solidFill>
                  <a:srgbClr val="0070C0"/>
                </a:solidFill>
              </a:rPr>
              <a:t> (2020) Oxytocinergic regulation in pathogenesis of pelvic pain caused by adenomyosis , Gynecological Endocrinology, 36:sup1, 20-23</a:t>
            </a:r>
          </a:p>
        </p:txBody>
      </p:sp>
    </p:spTree>
    <p:extLst>
      <p:ext uri="{BB962C8B-B14F-4D97-AF65-F5344CB8AC3E}">
        <p14:creationId xmlns:p14="http://schemas.microsoft.com/office/powerpoint/2010/main" val="3330821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F9F5-24B5-4FB1-96CA-12C82D499C9C}"/>
              </a:ext>
            </a:extLst>
          </p:cNvPr>
          <p:cNvSpPr>
            <a:spLocks noGrp="1"/>
          </p:cNvSpPr>
          <p:nvPr>
            <p:ph type="title"/>
          </p:nvPr>
        </p:nvSpPr>
        <p:spPr>
          <a:xfrm>
            <a:off x="939201" y="864239"/>
            <a:ext cx="10515600" cy="1325563"/>
          </a:xfrm>
        </p:spPr>
        <p:txBody>
          <a:bodyPr>
            <a:normAutofit fontScale="90000"/>
          </a:bodyPr>
          <a:lstStyle/>
          <a:p>
            <a:r>
              <a:rPr lang="en-US" sz="3600" b="1" i="0" u="none" strike="noStrike" baseline="0" dirty="0">
                <a:solidFill>
                  <a:srgbClr val="C00000"/>
                </a:solidFill>
              </a:rPr>
              <a:t>MEDICAL TREATMENT IN INFERTILE WOMEN WITH ADENOMYOSIS</a:t>
            </a:r>
            <a:br>
              <a:rPr lang="en-US" sz="4400" b="0" i="0" u="none" strike="noStrike" baseline="0" dirty="0">
                <a:solidFill>
                  <a:srgbClr val="000000"/>
                </a:solidFill>
                <a:latin typeface="AdvOT2b189473.B"/>
              </a:rPr>
            </a:br>
            <a:endParaRPr lang="en-US" dirty="0"/>
          </a:p>
        </p:txBody>
      </p:sp>
      <p:sp>
        <p:nvSpPr>
          <p:cNvPr id="3" name="Content Placeholder 2">
            <a:extLst>
              <a:ext uri="{FF2B5EF4-FFF2-40B4-BE49-F238E27FC236}">
                <a16:creationId xmlns:a16="http://schemas.microsoft.com/office/drawing/2014/main" id="{E7CF4264-AC17-435F-BDF7-D7744380F39D}"/>
              </a:ext>
            </a:extLst>
          </p:cNvPr>
          <p:cNvSpPr>
            <a:spLocks noGrp="1"/>
          </p:cNvSpPr>
          <p:nvPr>
            <p:ph idx="1"/>
          </p:nvPr>
        </p:nvSpPr>
        <p:spPr>
          <a:xfrm>
            <a:off x="939201" y="1955161"/>
            <a:ext cx="9872871" cy="4038600"/>
          </a:xfrm>
        </p:spPr>
        <p:txBody>
          <a:bodyPr>
            <a:noAutofit/>
          </a:bodyPr>
          <a:lstStyle/>
          <a:p>
            <a:pPr algn="l"/>
            <a:r>
              <a:rPr lang="en-US" sz="2000" b="0" i="0" u="none" strike="noStrike" baseline="0" dirty="0">
                <a:solidFill>
                  <a:srgbClr val="7030A0"/>
                </a:solidFill>
              </a:rPr>
              <a:t>Prevalence</a:t>
            </a:r>
            <a:r>
              <a:rPr lang="en-US" sz="2000" b="0" i="0" u="none" strike="noStrike" baseline="0" dirty="0">
                <a:solidFill>
                  <a:srgbClr val="000000"/>
                </a:solidFill>
              </a:rPr>
              <a:t>  of adenomyosis is</a:t>
            </a:r>
            <a:r>
              <a:rPr lang="en-US" sz="2000" b="0" i="0" u="none" strike="noStrike" baseline="0" dirty="0">
                <a:solidFill>
                  <a:srgbClr val="7030A0"/>
                </a:solidFill>
              </a:rPr>
              <a:t> higher </a:t>
            </a:r>
            <a:r>
              <a:rPr lang="en-US" sz="2000" b="0" i="0" u="none" strike="noStrike" baseline="0" dirty="0">
                <a:solidFill>
                  <a:srgbClr val="000000"/>
                </a:solidFill>
              </a:rPr>
              <a:t>in patients with </a:t>
            </a:r>
            <a:r>
              <a:rPr lang="en-US" sz="2000" b="0" i="0" u="none" strike="noStrike" baseline="0" dirty="0">
                <a:solidFill>
                  <a:srgbClr val="7030A0"/>
                </a:solidFill>
              </a:rPr>
              <a:t>fertility problems</a:t>
            </a:r>
            <a:r>
              <a:rPr lang="en-US" sz="2000" b="0" i="0" u="none" strike="noStrike" baseline="0" dirty="0">
                <a:solidFill>
                  <a:srgbClr val="000000"/>
                </a:solidFill>
              </a:rPr>
              <a:t>, ranging from </a:t>
            </a:r>
            <a:r>
              <a:rPr lang="en-US" sz="2000" b="0" i="0" u="sng" strike="noStrike" baseline="0" dirty="0">
                <a:solidFill>
                  <a:srgbClr val="000000"/>
                </a:solidFill>
              </a:rPr>
              <a:t>20%–25%</a:t>
            </a:r>
            <a:r>
              <a:rPr lang="en-US" sz="2000" b="0" i="0" u="none" strike="noStrike" baseline="0" dirty="0">
                <a:solidFill>
                  <a:srgbClr val="000000"/>
                </a:solidFill>
              </a:rPr>
              <a:t> in women undergoing ART </a:t>
            </a:r>
            <a:r>
              <a:rPr lang="en-US" sz="2000" b="0" i="0" u="none" strike="noStrike" baseline="0" dirty="0">
                <a:solidFill>
                  <a:srgbClr val="2197D2"/>
                </a:solidFill>
              </a:rPr>
              <a:t>.</a:t>
            </a:r>
          </a:p>
          <a:p>
            <a:pPr algn="l"/>
            <a:r>
              <a:rPr lang="en-US" sz="2000" b="0" i="0" u="none" strike="noStrike" baseline="0" dirty="0">
                <a:solidFill>
                  <a:srgbClr val="000000"/>
                </a:solidFill>
              </a:rPr>
              <a:t>Adenomyosis has a detrimental effect on </a:t>
            </a:r>
            <a:r>
              <a:rPr lang="en-US" sz="2000" b="0" i="0" u="none" strike="noStrike" baseline="0" dirty="0">
                <a:solidFill>
                  <a:srgbClr val="C00000"/>
                </a:solidFill>
              </a:rPr>
              <a:t>IVF clinical outcomes</a:t>
            </a:r>
            <a:r>
              <a:rPr lang="en-US" sz="2000" b="0" i="0" u="none" strike="noStrike" baseline="0" dirty="0">
                <a:solidFill>
                  <a:srgbClr val="000000"/>
                </a:solidFill>
              </a:rPr>
              <a:t>, </a:t>
            </a:r>
            <a:r>
              <a:rPr lang="en-US" sz="2000" b="0" i="0" u="none" strike="noStrike" baseline="0" dirty="0">
                <a:solidFill>
                  <a:srgbClr val="C00000"/>
                </a:solidFill>
              </a:rPr>
              <a:t>reducing pregnancy </a:t>
            </a:r>
            <a:r>
              <a:rPr lang="en-US" sz="2000" b="0" i="0" u="none" strike="noStrike" baseline="0" dirty="0">
                <a:solidFill>
                  <a:srgbClr val="000000"/>
                </a:solidFill>
              </a:rPr>
              <a:t>and </a:t>
            </a:r>
            <a:r>
              <a:rPr lang="en-US" sz="2000" b="0" i="0" u="none" strike="noStrike" baseline="0" dirty="0">
                <a:solidFill>
                  <a:srgbClr val="C00000"/>
                </a:solidFill>
              </a:rPr>
              <a:t>live birth rates </a:t>
            </a:r>
            <a:r>
              <a:rPr lang="en-US" sz="2000" b="0" i="0" u="none" strike="noStrike" baseline="0" dirty="0">
                <a:solidFill>
                  <a:srgbClr val="000000"/>
                </a:solidFill>
              </a:rPr>
              <a:t>and </a:t>
            </a:r>
            <a:r>
              <a:rPr lang="en-US" sz="2000" b="0" i="0" u="none" strike="noStrike" baseline="0" dirty="0">
                <a:solidFill>
                  <a:srgbClr val="C00000"/>
                </a:solidFill>
              </a:rPr>
              <a:t>increases the miscarriage rate</a:t>
            </a:r>
            <a:r>
              <a:rPr lang="en-US" sz="2000" b="0" i="0" u="none" strike="noStrike" baseline="0" dirty="0">
                <a:solidFill>
                  <a:srgbClr val="000000"/>
                </a:solidFill>
              </a:rPr>
              <a:t>.</a:t>
            </a:r>
            <a:endParaRPr lang="en-US" sz="2000" b="0" i="0" u="none" strike="noStrike" baseline="0" dirty="0">
              <a:solidFill>
                <a:srgbClr val="2197D2"/>
              </a:solidFill>
            </a:endParaRPr>
          </a:p>
          <a:p>
            <a:pPr algn="l"/>
            <a:r>
              <a:rPr lang="en-US" sz="2000" b="0" i="0" u="none" strike="noStrike" baseline="0" dirty="0">
                <a:solidFill>
                  <a:srgbClr val="000000"/>
                </a:solidFill>
              </a:rPr>
              <a:t>uterus and its anatomical distortion : intramural adenomyoma can affect </a:t>
            </a:r>
            <a:r>
              <a:rPr lang="en-US" sz="2000" b="0" i="0" u="none" strike="noStrike" baseline="0" dirty="0" err="1">
                <a:solidFill>
                  <a:srgbClr val="000000"/>
                </a:solidFill>
              </a:rPr>
              <a:t>uterogamete</a:t>
            </a:r>
            <a:r>
              <a:rPr lang="en-US" sz="2000" dirty="0">
                <a:solidFill>
                  <a:srgbClr val="000000"/>
                </a:solidFill>
              </a:rPr>
              <a:t> </a:t>
            </a:r>
            <a:r>
              <a:rPr lang="en-US" sz="2000" b="0" i="0" u="none" strike="noStrike" baseline="0" dirty="0">
                <a:solidFill>
                  <a:srgbClr val="000000"/>
                </a:solidFill>
              </a:rPr>
              <a:t>and/or the embryo transport or the receptivity of the endometrium</a:t>
            </a:r>
          </a:p>
          <a:p>
            <a:pPr algn="l"/>
            <a:r>
              <a:rPr lang="en-US" sz="2000" b="0" i="0" u="none" strike="noStrike" baseline="0" dirty="0">
                <a:solidFill>
                  <a:srgbClr val="000000"/>
                </a:solidFill>
              </a:rPr>
              <a:t>However, there is </a:t>
            </a:r>
            <a:r>
              <a:rPr lang="en-US" sz="2000" b="1" i="0" u="none" strike="noStrike" baseline="0" dirty="0">
                <a:solidFill>
                  <a:srgbClr val="000000"/>
                </a:solidFill>
              </a:rPr>
              <a:t>no agreement on the most appropriate therapeutic methods</a:t>
            </a:r>
            <a:r>
              <a:rPr lang="en-US" sz="2000" b="0" i="0" u="none" strike="noStrike" baseline="0" dirty="0">
                <a:solidFill>
                  <a:srgbClr val="000000"/>
                </a:solidFill>
              </a:rPr>
              <a:t> for managing </a:t>
            </a:r>
          </a:p>
          <a:p>
            <a:pPr algn="l"/>
            <a:r>
              <a:rPr lang="en-US" sz="2000" b="0" i="0" u="none" strike="noStrike" baseline="0" dirty="0">
                <a:solidFill>
                  <a:srgbClr val="000000"/>
                </a:solidFill>
              </a:rPr>
              <a:t>A number of studies have shown that </a:t>
            </a:r>
            <a:r>
              <a:rPr lang="en-US" sz="2000" b="0" i="0" u="none" strike="noStrike" baseline="0" dirty="0">
                <a:solidFill>
                  <a:srgbClr val="C00000"/>
                </a:solidFill>
              </a:rPr>
              <a:t>GnRH treatment may improve </a:t>
            </a:r>
            <a:r>
              <a:rPr lang="en-US" sz="2000" b="0" i="0" u="none" strike="noStrike" baseline="0" dirty="0">
                <a:solidFill>
                  <a:srgbClr val="000000"/>
                </a:solidFill>
              </a:rPr>
              <a:t>the reproductive performance, possibly promoting uterine and endometrial receptivity. </a:t>
            </a:r>
          </a:p>
        </p:txBody>
      </p:sp>
    </p:spTree>
    <p:extLst>
      <p:ext uri="{BB962C8B-B14F-4D97-AF65-F5344CB8AC3E}">
        <p14:creationId xmlns:p14="http://schemas.microsoft.com/office/powerpoint/2010/main" val="42116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EECC8-CAFC-42B9-920A-1554B1E8EE31}"/>
              </a:ext>
            </a:extLst>
          </p:cNvPr>
          <p:cNvSpPr>
            <a:spLocks noGrp="1"/>
          </p:cNvSpPr>
          <p:nvPr>
            <p:ph idx="1"/>
          </p:nvPr>
        </p:nvSpPr>
        <p:spPr>
          <a:xfrm>
            <a:off x="838200" y="610682"/>
            <a:ext cx="10515600" cy="5636636"/>
          </a:xfrm>
        </p:spPr>
        <p:txBody>
          <a:bodyPr>
            <a:normAutofit/>
          </a:bodyPr>
          <a:lstStyle/>
          <a:p>
            <a:pPr algn="l"/>
            <a:r>
              <a:rPr lang="en-US" sz="2400" b="0" i="0" u="sng" strike="noStrike" baseline="0" dirty="0">
                <a:solidFill>
                  <a:srgbClr val="C00000"/>
                </a:solidFill>
              </a:rPr>
              <a:t>No drug is currently labelled </a:t>
            </a:r>
            <a:r>
              <a:rPr lang="en-US" sz="2400" b="0" i="0" u="none" strike="noStrike" baseline="0" dirty="0">
                <a:solidFill>
                  <a:schemeClr val="tx1"/>
                </a:solidFill>
              </a:rPr>
              <a:t>for adenomyosis</a:t>
            </a:r>
            <a:r>
              <a:rPr lang="fa-IR" sz="2400" dirty="0">
                <a:solidFill>
                  <a:schemeClr val="tx1"/>
                </a:solidFill>
              </a:rPr>
              <a:t>.</a:t>
            </a:r>
            <a:endParaRPr lang="en-US" sz="2400" b="0" i="0" u="none" strike="noStrike" baseline="0" dirty="0">
              <a:solidFill>
                <a:schemeClr val="tx1"/>
              </a:solidFill>
            </a:endParaRPr>
          </a:p>
          <a:p>
            <a:pPr algn="l"/>
            <a:endParaRPr lang="en-US" sz="2400" b="0" i="0" u="none" strike="noStrike" baseline="0" dirty="0">
              <a:solidFill>
                <a:schemeClr val="tx1"/>
              </a:solidFill>
            </a:endParaRPr>
          </a:p>
          <a:p>
            <a:pPr algn="l"/>
            <a:r>
              <a:rPr lang="en-US" sz="2400" b="0" i="0" u="none" strike="noStrike" baseline="0" dirty="0">
                <a:solidFill>
                  <a:schemeClr val="tx1"/>
                </a:solidFill>
              </a:rPr>
              <a:t>Medical treatments effective in improving </a:t>
            </a:r>
            <a:r>
              <a:rPr lang="en-US" sz="2400" b="0" i="0" u="none" strike="noStrike" baseline="0" dirty="0">
                <a:solidFill>
                  <a:srgbClr val="C00000"/>
                </a:solidFill>
              </a:rPr>
              <a:t>symptoms</a:t>
            </a:r>
            <a:r>
              <a:rPr lang="en-US" sz="2400" b="0" i="0" u="none" strike="noStrike" baseline="0" dirty="0">
                <a:solidFill>
                  <a:schemeClr val="tx1"/>
                </a:solidFill>
              </a:rPr>
              <a:t> (pain, abnormal uterine bleeding and infertility).</a:t>
            </a:r>
          </a:p>
          <a:p>
            <a:pPr algn="l"/>
            <a:endParaRPr lang="en-US" sz="2400" b="0" i="0" u="none" strike="noStrike" baseline="0" dirty="0">
              <a:solidFill>
                <a:schemeClr val="tx1"/>
              </a:solidFill>
            </a:endParaRPr>
          </a:p>
          <a:p>
            <a:pPr algn="l"/>
            <a:r>
              <a:rPr lang="en-US" sz="2400" b="0" i="0" u="none" strike="noStrike" baseline="0" dirty="0">
                <a:solidFill>
                  <a:schemeClr val="tx1"/>
                </a:solidFill>
              </a:rPr>
              <a:t>The rationale : </a:t>
            </a:r>
            <a:r>
              <a:rPr lang="en-US" sz="2400" b="0" i="0" u="none" strike="noStrike" baseline="0" dirty="0">
                <a:solidFill>
                  <a:srgbClr val="7030A0"/>
                </a:solidFill>
              </a:rPr>
              <a:t>pathogenetic mechanisms </a:t>
            </a:r>
            <a:r>
              <a:rPr lang="en-US" sz="2400" b="0" i="0" u="none" strike="noStrike" baseline="0" dirty="0">
                <a:solidFill>
                  <a:schemeClr val="tx1"/>
                </a:solidFill>
              </a:rPr>
              <a:t>: sex steroid hormones aberrations, impaired apoptosis, and increased inflammation.</a:t>
            </a:r>
          </a:p>
          <a:p>
            <a:pPr algn="l"/>
            <a:r>
              <a:rPr lang="en-US" sz="2400" b="0" i="0" u="none" strike="noStrike" baseline="0" dirty="0">
                <a:solidFill>
                  <a:schemeClr val="tx1"/>
                </a:solidFill>
              </a:rPr>
              <a:t> </a:t>
            </a:r>
          </a:p>
          <a:p>
            <a:pPr algn="l"/>
            <a:r>
              <a:rPr lang="en-US" sz="2400" b="0" i="0" u="none" strike="noStrike" baseline="0" dirty="0">
                <a:solidFill>
                  <a:schemeClr val="tx1"/>
                </a:solidFill>
              </a:rPr>
              <a:t>Several </a:t>
            </a:r>
            <a:r>
              <a:rPr lang="en-US" sz="2400" b="0" i="0" u="none" strike="noStrike" baseline="0" dirty="0">
                <a:solidFill>
                  <a:srgbClr val="7030A0"/>
                </a:solidFill>
              </a:rPr>
              <a:t>nonhormonal</a:t>
            </a:r>
            <a:r>
              <a:rPr lang="en-US" sz="2400" b="0" i="0" u="none" strike="noStrike" baseline="0" dirty="0">
                <a:solidFill>
                  <a:schemeClr val="tx1"/>
                </a:solidFill>
              </a:rPr>
              <a:t> (i.e., nonsteroidal anti-inflammatory drugs) and </a:t>
            </a:r>
            <a:r>
              <a:rPr lang="en-US" sz="2400" b="0" i="0" u="none" strike="noStrike" baseline="0" dirty="0">
                <a:solidFill>
                  <a:srgbClr val="7030A0"/>
                </a:solidFill>
              </a:rPr>
              <a:t>hormonal</a:t>
            </a:r>
            <a:r>
              <a:rPr lang="en-US" sz="2400" b="0" i="0" u="none" strike="noStrike" baseline="0" dirty="0">
                <a:solidFill>
                  <a:schemeClr val="tx1"/>
                </a:solidFill>
              </a:rPr>
              <a:t> treatments (i.e., progestins, oral contraceptives, gonadotropin-releasing hormone analogues) .</a:t>
            </a:r>
            <a:endParaRPr lang="en-US" sz="2400" dirty="0">
              <a:solidFill>
                <a:schemeClr val="tx1"/>
              </a:solidFill>
            </a:endParaRPr>
          </a:p>
          <a:p>
            <a:pPr algn="l"/>
            <a:endParaRPr lang="en-US" sz="2400" dirty="0"/>
          </a:p>
        </p:txBody>
      </p:sp>
    </p:spTree>
    <p:extLst>
      <p:ext uri="{BB962C8B-B14F-4D97-AF65-F5344CB8AC3E}">
        <p14:creationId xmlns:p14="http://schemas.microsoft.com/office/powerpoint/2010/main" val="1832939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72807-5AAD-4A20-B452-C0C419B2548E}"/>
              </a:ext>
            </a:extLst>
          </p:cNvPr>
          <p:cNvSpPr>
            <a:spLocks noGrp="1"/>
          </p:cNvSpPr>
          <p:nvPr>
            <p:ph idx="1"/>
          </p:nvPr>
        </p:nvSpPr>
        <p:spPr>
          <a:xfrm>
            <a:off x="1143000" y="1345474"/>
            <a:ext cx="9872871" cy="4750526"/>
          </a:xfrm>
        </p:spPr>
        <p:txBody>
          <a:bodyPr/>
          <a:lstStyle/>
          <a:p>
            <a:r>
              <a:rPr lang="en-US" sz="2400" b="0" i="0" u="none" strike="noStrike" baseline="0" dirty="0">
                <a:solidFill>
                  <a:srgbClr val="000000"/>
                </a:solidFill>
              </a:rPr>
              <a:t>The </a:t>
            </a:r>
            <a:r>
              <a:rPr lang="en-US" sz="2400" b="0" i="0" u="sng" strike="noStrike" baseline="0" dirty="0">
                <a:solidFill>
                  <a:srgbClr val="000000"/>
                </a:solidFill>
              </a:rPr>
              <a:t>first case reports </a:t>
            </a:r>
            <a:r>
              <a:rPr lang="en-US" sz="2400" b="0" i="0" u="none" strike="noStrike" baseline="0" dirty="0">
                <a:solidFill>
                  <a:srgbClr val="000000"/>
                </a:solidFill>
              </a:rPr>
              <a:t>on the use of </a:t>
            </a:r>
            <a:r>
              <a:rPr lang="en-US" sz="2400" b="0" i="0" u="none" strike="noStrike" baseline="0" dirty="0">
                <a:solidFill>
                  <a:srgbClr val="7030A0"/>
                </a:solidFill>
              </a:rPr>
              <a:t>GnRH analogues</a:t>
            </a:r>
            <a:r>
              <a:rPr lang="en-US" sz="2400" b="0" i="0" u="none" strike="noStrike" baseline="0" dirty="0">
                <a:solidFill>
                  <a:srgbClr val="000000"/>
                </a:solidFill>
              </a:rPr>
              <a:t>:</a:t>
            </a:r>
          </a:p>
          <a:p>
            <a:pPr marL="45720" indent="0">
              <a:buNone/>
            </a:pPr>
            <a:r>
              <a:rPr lang="en-US" sz="2400" b="0" i="0" u="none" strike="noStrike" baseline="0" dirty="0">
                <a:solidFill>
                  <a:srgbClr val="000000"/>
                </a:solidFill>
              </a:rPr>
              <a:t>showed that after a 6-month treatment with </a:t>
            </a:r>
            <a:r>
              <a:rPr lang="en-US" sz="2400" b="0" i="0" u="none" strike="noStrike" baseline="0" dirty="0" err="1">
                <a:solidFill>
                  <a:srgbClr val="7030A0"/>
                </a:solidFill>
              </a:rPr>
              <a:t>nafarelin</a:t>
            </a:r>
            <a:r>
              <a:rPr lang="en-US" sz="2400" b="0" i="0" u="none" strike="noStrike" baseline="0" dirty="0">
                <a:solidFill>
                  <a:srgbClr val="000000"/>
                </a:solidFill>
              </a:rPr>
              <a:t> acetate or a 5-month treatment with </a:t>
            </a:r>
            <a:r>
              <a:rPr lang="en-US" sz="2400" b="0" i="0" u="none" strike="noStrike" baseline="0" dirty="0">
                <a:solidFill>
                  <a:srgbClr val="7030A0"/>
                </a:solidFill>
              </a:rPr>
              <a:t>leuprolide</a:t>
            </a:r>
            <a:r>
              <a:rPr lang="en-US" sz="2400" b="0" i="0" u="none" strike="noStrike" baseline="0" dirty="0">
                <a:solidFill>
                  <a:srgbClr val="000000"/>
                </a:solidFill>
              </a:rPr>
              <a:t> acetate respectively, two women with severe adenomyosis </a:t>
            </a:r>
            <a:r>
              <a:rPr lang="en-US" sz="2400" b="0" i="0" u="none" strike="noStrike" baseline="0" dirty="0">
                <a:solidFill>
                  <a:srgbClr val="7030A0"/>
                </a:solidFill>
              </a:rPr>
              <a:t>spontaneously conceived</a:t>
            </a:r>
            <a:r>
              <a:rPr lang="en-US" sz="2400" b="0" i="0" u="none" strike="noStrike" baseline="0" dirty="0">
                <a:solidFill>
                  <a:srgbClr val="000000"/>
                </a:solidFill>
              </a:rPr>
              <a:t>. </a:t>
            </a:r>
          </a:p>
          <a:p>
            <a:r>
              <a:rPr lang="en-US" sz="2400" b="0" i="0" u="none" strike="noStrike" baseline="0" dirty="0">
                <a:solidFill>
                  <a:srgbClr val="000000"/>
                </a:solidFill>
              </a:rPr>
              <a:t>The use of GnRH analogues </a:t>
            </a:r>
            <a:r>
              <a:rPr lang="en-US" sz="2400" b="0" i="0" u="none" strike="noStrike" baseline="0" dirty="0">
                <a:solidFill>
                  <a:srgbClr val="7030A0"/>
                </a:solidFill>
              </a:rPr>
              <a:t>tested before and after surgical treatment </a:t>
            </a:r>
            <a:r>
              <a:rPr lang="en-US" sz="2400" b="0" i="0" u="none" strike="noStrike" baseline="0" dirty="0">
                <a:solidFill>
                  <a:srgbClr val="000000"/>
                </a:solidFill>
              </a:rPr>
              <a:t>for adenomyosis, with relatively </a:t>
            </a:r>
            <a:r>
              <a:rPr lang="en-US" sz="2400" b="0" i="0" u="none" strike="noStrike" baseline="0" dirty="0">
                <a:solidFill>
                  <a:srgbClr val="7030A0"/>
                </a:solidFill>
              </a:rPr>
              <a:t>good results </a:t>
            </a:r>
            <a:r>
              <a:rPr lang="en-US" sz="2400" b="0" i="0" u="none" strike="noStrike" baseline="0" dirty="0">
                <a:solidFill>
                  <a:srgbClr val="000000"/>
                </a:solidFill>
              </a:rPr>
              <a:t>for fertility.</a:t>
            </a:r>
          </a:p>
          <a:p>
            <a:r>
              <a:rPr lang="en-US" sz="2400" b="0" i="0" u="none" strike="noStrike" baseline="0" dirty="0">
                <a:solidFill>
                  <a:srgbClr val="000000"/>
                </a:solidFill>
              </a:rPr>
              <a:t>Studies shown GnRH analogues </a:t>
            </a:r>
            <a:r>
              <a:rPr lang="en-US" sz="2400" b="0" i="0" u="none" strike="noStrike" baseline="0" dirty="0">
                <a:solidFill>
                  <a:srgbClr val="7030A0"/>
                </a:solidFill>
              </a:rPr>
              <a:t>before (IVF) </a:t>
            </a:r>
            <a:r>
              <a:rPr lang="en-US" sz="2400" b="0" i="0" u="none" strike="noStrike" baseline="0" dirty="0">
                <a:solidFill>
                  <a:srgbClr val="000000"/>
                </a:solidFill>
              </a:rPr>
              <a:t>cycles significantly </a:t>
            </a:r>
            <a:r>
              <a:rPr lang="en-US" sz="2400" b="0" i="0" u="none" strike="noStrike" baseline="0" dirty="0">
                <a:solidFill>
                  <a:srgbClr val="7030A0"/>
                </a:solidFill>
              </a:rPr>
              <a:t>increases</a:t>
            </a:r>
            <a:r>
              <a:rPr lang="en-US" sz="2400" b="0" i="0" u="none" strike="noStrike" baseline="0" dirty="0">
                <a:solidFill>
                  <a:srgbClr val="000000"/>
                </a:solidFill>
              </a:rPr>
              <a:t> the </a:t>
            </a:r>
            <a:r>
              <a:rPr lang="en-US" sz="2400" b="0" i="0" u="none" strike="noStrike" baseline="0" dirty="0">
                <a:solidFill>
                  <a:srgbClr val="7030A0"/>
                </a:solidFill>
              </a:rPr>
              <a:t>chances of pregnancy </a:t>
            </a:r>
            <a:r>
              <a:rPr lang="en-US" sz="2400" b="0" i="0" u="none" strike="noStrike" baseline="0" dirty="0">
                <a:solidFill>
                  <a:srgbClr val="000000"/>
                </a:solidFill>
              </a:rPr>
              <a:t>in infertile women with adenomyosis or endometriosis</a:t>
            </a:r>
            <a:endParaRPr lang="en-US" sz="2400" dirty="0"/>
          </a:p>
          <a:p>
            <a:endParaRPr lang="en-US" dirty="0"/>
          </a:p>
        </p:txBody>
      </p:sp>
    </p:spTree>
    <p:extLst>
      <p:ext uri="{BB962C8B-B14F-4D97-AF65-F5344CB8AC3E}">
        <p14:creationId xmlns:p14="http://schemas.microsoft.com/office/powerpoint/2010/main" val="3783224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F0D43-CEC1-4C4B-94D8-58A97C08F581}"/>
              </a:ext>
            </a:extLst>
          </p:cNvPr>
          <p:cNvSpPr>
            <a:spLocks noGrp="1"/>
          </p:cNvSpPr>
          <p:nvPr>
            <p:ph idx="1"/>
          </p:nvPr>
        </p:nvSpPr>
        <p:spPr>
          <a:xfrm>
            <a:off x="692427" y="993913"/>
            <a:ext cx="10515600" cy="5473148"/>
          </a:xfrm>
        </p:spPr>
        <p:txBody>
          <a:bodyPr>
            <a:noAutofit/>
          </a:bodyPr>
          <a:lstStyle/>
          <a:p>
            <a:pPr algn="l">
              <a:buFont typeface="Wingdings" panose="05000000000000000000" pitchFamily="2" charset="2"/>
              <a:buChar char="Ø"/>
            </a:pPr>
            <a:r>
              <a:rPr lang="en-US" sz="2400" b="0" i="0" u="none" strike="noStrike" baseline="0" dirty="0" err="1">
                <a:solidFill>
                  <a:srgbClr val="000000"/>
                </a:solidFill>
              </a:rPr>
              <a:t>Niu</a:t>
            </a:r>
            <a:r>
              <a:rPr lang="en-US" sz="2400" b="0" i="0" u="none" strike="noStrike" baseline="0" dirty="0">
                <a:solidFill>
                  <a:srgbClr val="000000"/>
                </a:solidFill>
              </a:rPr>
              <a:t> et al.: </a:t>
            </a:r>
            <a:r>
              <a:rPr lang="en-US" sz="2400" b="0" i="0" u="sng" strike="noStrike" baseline="0" dirty="0">
                <a:solidFill>
                  <a:srgbClr val="000000"/>
                </a:solidFill>
              </a:rPr>
              <a:t>long-term GnRH agonist pretreatment </a:t>
            </a:r>
            <a:r>
              <a:rPr lang="en-US" sz="2400" b="0" i="0" u="none" strike="noStrike" baseline="0" dirty="0">
                <a:solidFill>
                  <a:srgbClr val="7030A0"/>
                </a:solidFill>
              </a:rPr>
              <a:t>improves pregnancy </a:t>
            </a:r>
            <a:r>
              <a:rPr lang="en-US" sz="2400" b="0" i="0" u="none" strike="noStrike" baseline="0" dirty="0">
                <a:solidFill>
                  <a:srgbClr val="000000"/>
                </a:solidFill>
              </a:rPr>
              <a:t>outcomes in adenomyosis patients undergoing </a:t>
            </a:r>
            <a:r>
              <a:rPr lang="en-US" sz="2400" b="0" i="0" u="none" strike="noStrike" baseline="0" dirty="0">
                <a:solidFill>
                  <a:srgbClr val="7030A0"/>
                </a:solidFill>
              </a:rPr>
              <a:t>frozen embryo transfer (FET</a:t>
            </a:r>
            <a:r>
              <a:rPr lang="en-US" sz="2400" b="0" i="0" u="none" strike="noStrike" baseline="0" dirty="0">
                <a:solidFill>
                  <a:srgbClr val="000000"/>
                </a:solidFill>
              </a:rPr>
              <a:t>) after preparation of the endometrium with hormone replacement therapy .</a:t>
            </a:r>
            <a:r>
              <a:rPr lang="en-US" sz="1800" b="0" i="0" u="none" strike="noStrike" baseline="0" dirty="0">
                <a:solidFill>
                  <a:srgbClr val="2197D2"/>
                </a:solidFill>
                <a:latin typeface="AdvOT156ec773"/>
              </a:rPr>
              <a:t> </a:t>
            </a:r>
            <a:r>
              <a:rPr lang="en-US" sz="1800" b="0" i="0" u="none" strike="noStrike" baseline="0" dirty="0" err="1">
                <a:solidFill>
                  <a:srgbClr val="2197D2"/>
                </a:solidFill>
                <a:latin typeface="AdvOT156ec773"/>
              </a:rPr>
              <a:t>Gynecol</a:t>
            </a:r>
            <a:r>
              <a:rPr lang="en-US" sz="1800" b="0" i="0" u="none" strike="noStrike" baseline="0" dirty="0">
                <a:solidFill>
                  <a:srgbClr val="2197D2"/>
                </a:solidFill>
                <a:latin typeface="AdvOT156ec773"/>
              </a:rPr>
              <a:t> Endocrinol 2013;29:1026</a:t>
            </a:r>
            <a:r>
              <a:rPr lang="en-US" sz="1800" b="0" i="0" u="none" strike="noStrike" baseline="0" dirty="0">
                <a:solidFill>
                  <a:srgbClr val="2197D2"/>
                </a:solidFill>
                <a:latin typeface="AdvOT156ec773+20"/>
              </a:rPr>
              <a:t>–</a:t>
            </a:r>
            <a:r>
              <a:rPr lang="en-US" sz="1800" b="0" i="0" u="none" strike="noStrike" baseline="0" dirty="0">
                <a:solidFill>
                  <a:srgbClr val="2197D2"/>
                </a:solidFill>
                <a:latin typeface="AdvOT156ec773"/>
              </a:rPr>
              <a:t>30</a:t>
            </a:r>
            <a:r>
              <a:rPr lang="en-US" sz="1800" b="0" i="0" u="none" strike="noStrike" baseline="0" dirty="0">
                <a:solidFill>
                  <a:srgbClr val="000000"/>
                </a:solidFill>
                <a:latin typeface="AdvOT156ec773"/>
              </a:rPr>
              <a:t>.</a:t>
            </a:r>
            <a:endParaRPr lang="en-US" sz="2400" b="0" i="0" u="none" strike="noStrike" baseline="0" dirty="0">
              <a:solidFill>
                <a:srgbClr val="000000"/>
              </a:solidFill>
            </a:endParaRPr>
          </a:p>
          <a:p>
            <a:pPr algn="l">
              <a:buFont typeface="Wingdings" panose="05000000000000000000" pitchFamily="2" charset="2"/>
              <a:buChar char="Ø"/>
            </a:pPr>
            <a:r>
              <a:rPr lang="en-US" sz="2400" b="0" i="0" u="none" strike="noStrike" baseline="0" dirty="0">
                <a:solidFill>
                  <a:srgbClr val="000000"/>
                </a:solidFill>
              </a:rPr>
              <a:t> Another study conducted on 241 infertile women with adenomyosis and fresh embryo transfer (ET) cycles or FET cycles:</a:t>
            </a:r>
            <a:r>
              <a:rPr lang="en-US" sz="1800" b="0" i="0" u="none" strike="noStrike" baseline="0" dirty="0">
                <a:solidFill>
                  <a:srgbClr val="2197D2"/>
                </a:solidFill>
                <a:latin typeface="AdvOT156ec773"/>
              </a:rPr>
              <a:t> Park CW, Choi MH, Yang KM, Song IO. Pregnancy rate in women with adenomyosis undergoing fresh or frozen embryo transfer cycles following gonadotropin-releasing hormone agonist treatment. Clin Exp </a:t>
            </a:r>
            <a:r>
              <a:rPr lang="en-US" sz="1800" b="0" i="0" u="none" strike="noStrike" baseline="0" dirty="0" err="1">
                <a:solidFill>
                  <a:srgbClr val="2197D2"/>
                </a:solidFill>
                <a:latin typeface="AdvOT156ec773"/>
              </a:rPr>
              <a:t>Reprod</a:t>
            </a:r>
            <a:r>
              <a:rPr lang="en-US" sz="1800" dirty="0">
                <a:solidFill>
                  <a:srgbClr val="2197D2"/>
                </a:solidFill>
                <a:latin typeface="AdvOT156ec773"/>
              </a:rPr>
              <a:t> </a:t>
            </a:r>
            <a:r>
              <a:rPr lang="en-US" sz="1800" b="0" i="0" u="none" strike="noStrike" baseline="0" dirty="0">
                <a:solidFill>
                  <a:srgbClr val="2197D2"/>
                </a:solidFill>
                <a:latin typeface="AdvOT156ec773"/>
              </a:rPr>
              <a:t>Med 2016;43:169</a:t>
            </a:r>
            <a:r>
              <a:rPr lang="en-US" sz="1800" b="0" i="0" u="none" strike="noStrike" baseline="0" dirty="0">
                <a:solidFill>
                  <a:srgbClr val="2197D2"/>
                </a:solidFill>
                <a:latin typeface="AdvOT156ec773+20"/>
              </a:rPr>
              <a:t>–</a:t>
            </a:r>
            <a:r>
              <a:rPr lang="en-US" sz="1800" b="0" i="0" u="none" strike="noStrike" baseline="0" dirty="0">
                <a:solidFill>
                  <a:srgbClr val="2197D2"/>
                </a:solidFill>
                <a:latin typeface="AdvOT156ec773"/>
              </a:rPr>
              <a:t>73</a:t>
            </a:r>
            <a:r>
              <a:rPr lang="en-US" sz="1800" b="0" i="0" u="none" strike="noStrike" baseline="0" dirty="0">
                <a:solidFill>
                  <a:srgbClr val="000000"/>
                </a:solidFill>
                <a:latin typeface="AdvOT156ec773"/>
              </a:rPr>
              <a:t>.</a:t>
            </a:r>
            <a:endParaRPr lang="en-US" sz="2400" b="0" i="0" u="none" strike="noStrike" baseline="0" dirty="0">
              <a:solidFill>
                <a:srgbClr val="000000"/>
              </a:solidFill>
            </a:endParaRPr>
          </a:p>
          <a:p>
            <a:pPr algn="l"/>
            <a:r>
              <a:rPr lang="en-US" sz="2400" b="1" i="0" u="sng" strike="noStrike" baseline="0" dirty="0">
                <a:solidFill>
                  <a:srgbClr val="000000"/>
                </a:solidFill>
              </a:rPr>
              <a:t>Fresh ET cycles </a:t>
            </a:r>
            <a:r>
              <a:rPr lang="en-US" sz="2400" b="0" i="0" u="none" strike="noStrike" baseline="0" dirty="0">
                <a:solidFill>
                  <a:srgbClr val="000000"/>
                </a:solidFill>
              </a:rPr>
              <a:t>: </a:t>
            </a:r>
            <a:r>
              <a:rPr lang="en-US" sz="2400" b="0" i="0" u="none" strike="noStrike" baseline="0" dirty="0">
                <a:solidFill>
                  <a:srgbClr val="7030A0"/>
                </a:solidFill>
              </a:rPr>
              <a:t>no difference </a:t>
            </a:r>
            <a:r>
              <a:rPr lang="en-US" sz="2400" b="0" i="0" u="none" strike="noStrike" baseline="0" dirty="0">
                <a:solidFill>
                  <a:srgbClr val="000000"/>
                </a:solidFill>
              </a:rPr>
              <a:t>between cases with or without GnRH analogues pretreatment with </a:t>
            </a:r>
            <a:r>
              <a:rPr lang="en-US" sz="2400" b="0" i="0" u="none" strike="noStrike" baseline="0" dirty="0" err="1">
                <a:solidFill>
                  <a:srgbClr val="000000"/>
                </a:solidFill>
              </a:rPr>
              <a:t>goserelin</a:t>
            </a:r>
            <a:r>
              <a:rPr lang="en-US" sz="2400" dirty="0">
                <a:solidFill>
                  <a:srgbClr val="000000"/>
                </a:solidFill>
              </a:rPr>
              <a:t> </a:t>
            </a:r>
            <a:r>
              <a:rPr lang="en-US" sz="2400" b="0" i="0" u="none" strike="noStrike" baseline="0" dirty="0">
                <a:solidFill>
                  <a:srgbClr val="000000"/>
                </a:solidFill>
              </a:rPr>
              <a:t>for 2-3 months, indicating GnRH analogues pretreatment has </a:t>
            </a:r>
            <a:r>
              <a:rPr lang="en-US" sz="2400" b="0" i="0" u="none" strike="noStrike" baseline="0" dirty="0">
                <a:solidFill>
                  <a:srgbClr val="7030A0"/>
                </a:solidFill>
              </a:rPr>
              <a:t>no benefit </a:t>
            </a:r>
            <a:r>
              <a:rPr lang="en-US" sz="2400" b="0" i="0" u="none" strike="noStrike" baseline="0" dirty="0">
                <a:solidFill>
                  <a:srgbClr val="000000"/>
                </a:solidFill>
              </a:rPr>
              <a:t>in improving IVF outcomes in these cases.</a:t>
            </a:r>
          </a:p>
          <a:p>
            <a:pPr algn="l"/>
            <a:r>
              <a:rPr lang="en-US" sz="2400" b="1" i="0" u="sng" strike="noStrike" baseline="0" dirty="0">
                <a:solidFill>
                  <a:srgbClr val="000000"/>
                </a:solidFill>
              </a:rPr>
              <a:t>FET cycles: </a:t>
            </a:r>
            <a:r>
              <a:rPr lang="en-US" sz="2400" b="0" i="0" u="none" strike="noStrike" baseline="0" dirty="0">
                <a:solidFill>
                  <a:srgbClr val="000000"/>
                </a:solidFill>
              </a:rPr>
              <a:t>a </a:t>
            </a:r>
            <a:r>
              <a:rPr lang="en-US" sz="2400" b="0" i="0" u="none" strike="noStrike" baseline="0" dirty="0">
                <a:solidFill>
                  <a:srgbClr val="7030A0"/>
                </a:solidFill>
              </a:rPr>
              <a:t>higher clinical pregnancy rate</a:t>
            </a:r>
            <a:r>
              <a:rPr lang="en-US" sz="2400" b="0" i="0" u="none" strike="noStrike" baseline="0" dirty="0">
                <a:solidFill>
                  <a:srgbClr val="000000"/>
                </a:solidFill>
              </a:rPr>
              <a:t> observed in women after GnRH pretreatment (39.5%) than those undergoing to fresh ET with (30.5%) or without (25.2%) GnRH analogues pretreatment</a:t>
            </a:r>
            <a:endParaRPr lang="en-US" sz="2400" dirty="0"/>
          </a:p>
        </p:txBody>
      </p:sp>
    </p:spTree>
    <p:extLst>
      <p:ext uri="{BB962C8B-B14F-4D97-AF65-F5344CB8AC3E}">
        <p14:creationId xmlns:p14="http://schemas.microsoft.com/office/powerpoint/2010/main" val="2785442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0878-33EA-996B-EEEC-8EB9F2C90D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141826-8F6D-0DBD-77E7-5030033C21F8}"/>
              </a:ext>
            </a:extLst>
          </p:cNvPr>
          <p:cNvSpPr>
            <a:spLocks noGrp="1"/>
          </p:cNvSpPr>
          <p:nvPr>
            <p:ph idx="1"/>
          </p:nvPr>
        </p:nvSpPr>
        <p:spPr/>
        <p:txBody>
          <a:bodyPr/>
          <a:lstStyle/>
          <a:p>
            <a:r>
              <a:rPr lang="en-US" dirty="0">
                <a:solidFill>
                  <a:srgbClr val="C00000"/>
                </a:solidFill>
              </a:rPr>
              <a:t>Adenomyosis has a detrimental effect on IVF clinical outcomes, reducing pregnancy and live birth rates and increases the miscarriage rate.</a:t>
            </a:r>
          </a:p>
          <a:p>
            <a:r>
              <a:rPr lang="en-US" dirty="0">
                <a:solidFill>
                  <a:srgbClr val="C00000"/>
                </a:solidFill>
              </a:rPr>
              <a:t> Pre-IVF treatment with the use of GnRH analogues down-regulation may be beneficial, but further studies are needed</a:t>
            </a:r>
          </a:p>
        </p:txBody>
      </p:sp>
    </p:spTree>
    <p:extLst>
      <p:ext uri="{BB962C8B-B14F-4D97-AF65-F5344CB8AC3E}">
        <p14:creationId xmlns:p14="http://schemas.microsoft.com/office/powerpoint/2010/main" val="771018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2AE9D-7E39-4854-BA0A-C5A810CE0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12048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A1E72D-0ED1-A967-36A9-58FBB14135EA}"/>
              </a:ext>
            </a:extLst>
          </p:cNvPr>
          <p:cNvPicPr>
            <a:picLocks noChangeAspect="1"/>
          </p:cNvPicPr>
          <p:nvPr/>
        </p:nvPicPr>
        <p:blipFill>
          <a:blip r:embed="rId2"/>
          <a:stretch>
            <a:fillRect/>
          </a:stretch>
        </p:blipFill>
        <p:spPr>
          <a:xfrm>
            <a:off x="2538412" y="719137"/>
            <a:ext cx="7115175" cy="5419725"/>
          </a:xfrm>
          <a:prstGeom prst="rect">
            <a:avLst/>
          </a:prstGeom>
        </p:spPr>
      </p:pic>
    </p:spTree>
    <p:extLst>
      <p:ext uri="{BB962C8B-B14F-4D97-AF65-F5344CB8AC3E}">
        <p14:creationId xmlns:p14="http://schemas.microsoft.com/office/powerpoint/2010/main" val="67005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947BA-A05D-4E55-8C72-80CD4849E702}"/>
              </a:ext>
            </a:extLst>
          </p:cNvPr>
          <p:cNvPicPr>
            <a:picLocks noChangeAspect="1"/>
          </p:cNvPicPr>
          <p:nvPr/>
        </p:nvPicPr>
        <p:blipFill>
          <a:blip r:embed="rId2"/>
          <a:stretch>
            <a:fillRect/>
          </a:stretch>
        </p:blipFill>
        <p:spPr>
          <a:xfrm>
            <a:off x="1357744" y="678873"/>
            <a:ext cx="9102437" cy="4908123"/>
          </a:xfrm>
          <a:prstGeom prst="rect">
            <a:avLst/>
          </a:prstGeom>
        </p:spPr>
      </p:pic>
    </p:spTree>
    <p:extLst>
      <p:ext uri="{BB962C8B-B14F-4D97-AF65-F5344CB8AC3E}">
        <p14:creationId xmlns:p14="http://schemas.microsoft.com/office/powerpoint/2010/main" val="165533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5F85-40B9-4560-853A-97E45D2A6FA6}"/>
              </a:ext>
            </a:extLst>
          </p:cNvPr>
          <p:cNvSpPr>
            <a:spLocks noGrp="1"/>
          </p:cNvSpPr>
          <p:nvPr>
            <p:ph type="title"/>
          </p:nvPr>
        </p:nvSpPr>
        <p:spPr>
          <a:xfrm>
            <a:off x="1051560" y="134587"/>
            <a:ext cx="10702636" cy="1356360"/>
          </a:xfrm>
        </p:spPr>
        <p:txBody>
          <a:bodyPr>
            <a:normAutofit/>
          </a:bodyPr>
          <a:lstStyle/>
          <a:p>
            <a:r>
              <a:rPr lang="en-US" sz="3200" b="1" dirty="0">
                <a:solidFill>
                  <a:srgbClr val="C00000"/>
                </a:solidFill>
              </a:rPr>
              <a:t>NON-STEROIDAL ANTI-INFLAMMATORY DRUGS</a:t>
            </a:r>
          </a:p>
        </p:txBody>
      </p:sp>
      <p:sp>
        <p:nvSpPr>
          <p:cNvPr id="3" name="Content Placeholder 2">
            <a:extLst>
              <a:ext uri="{FF2B5EF4-FFF2-40B4-BE49-F238E27FC236}">
                <a16:creationId xmlns:a16="http://schemas.microsoft.com/office/drawing/2014/main" id="{0B0AA6E0-37BD-48D9-B7A8-35DD5EAC2208}"/>
              </a:ext>
            </a:extLst>
          </p:cNvPr>
          <p:cNvSpPr>
            <a:spLocks noGrp="1"/>
          </p:cNvSpPr>
          <p:nvPr>
            <p:ph idx="1"/>
          </p:nvPr>
        </p:nvSpPr>
        <p:spPr>
          <a:xfrm>
            <a:off x="1143000" y="1490947"/>
            <a:ext cx="10328564" cy="4660471"/>
          </a:xfrm>
        </p:spPr>
        <p:txBody>
          <a:bodyPr>
            <a:normAutofit/>
          </a:bodyPr>
          <a:lstStyle/>
          <a:p>
            <a:pPr algn="l"/>
            <a:r>
              <a:rPr lang="en-US" sz="2400" b="1" dirty="0">
                <a:solidFill>
                  <a:schemeClr val="tx1"/>
                </a:solidFill>
                <a:cs typeface="Arial" panose="020B0604020202020204" pitchFamily="34" charset="0"/>
              </a:rPr>
              <a:t>Mechanisms of action</a:t>
            </a:r>
            <a:r>
              <a:rPr lang="en-US" sz="2400" dirty="0">
                <a:solidFill>
                  <a:schemeClr val="tx1"/>
                </a:solidFill>
                <a:cs typeface="Arial" panose="020B0604020202020204" pitchFamily="34" charset="0"/>
              </a:rPr>
              <a:t>: Reduced </a:t>
            </a:r>
            <a:r>
              <a:rPr lang="en-US" sz="2400" dirty="0">
                <a:solidFill>
                  <a:srgbClr val="7030A0"/>
                </a:solidFill>
                <a:cs typeface="Arial" panose="020B0604020202020204" pitchFamily="34" charset="0"/>
              </a:rPr>
              <a:t>prostaglandins</a:t>
            </a:r>
            <a:r>
              <a:rPr lang="en-US" sz="2400" dirty="0">
                <a:solidFill>
                  <a:schemeClr val="tx1"/>
                </a:solidFill>
                <a:cs typeface="Arial" panose="020B0604020202020204" pitchFamily="34" charset="0"/>
              </a:rPr>
              <a:t> synthesis(</a:t>
            </a:r>
            <a:r>
              <a:rPr lang="en-US" sz="2400" b="0" i="0" u="none" strike="noStrike" baseline="0" dirty="0">
                <a:solidFill>
                  <a:schemeClr val="tx1"/>
                </a:solidFill>
              </a:rPr>
              <a:t>blocking enzyme COX)</a:t>
            </a:r>
            <a:endParaRPr lang="en-US" sz="2400" dirty="0">
              <a:solidFill>
                <a:schemeClr val="tx1"/>
              </a:solidFill>
              <a:cs typeface="Arial" panose="020B0604020202020204" pitchFamily="34" charset="0"/>
            </a:endParaRPr>
          </a:p>
          <a:p>
            <a:r>
              <a:rPr lang="en-US" sz="2400" b="1" dirty="0">
                <a:solidFill>
                  <a:schemeClr val="tx1"/>
                </a:solidFill>
                <a:cs typeface="Arial" panose="020B0604020202020204" pitchFamily="34" charset="0"/>
              </a:rPr>
              <a:t>Effects</a:t>
            </a:r>
            <a:r>
              <a:rPr lang="en-US" sz="2400" dirty="0">
                <a:solidFill>
                  <a:schemeClr val="tx1"/>
                </a:solidFill>
                <a:cs typeface="Arial" panose="020B0604020202020204" pitchFamily="34" charset="0"/>
              </a:rPr>
              <a:t>: </a:t>
            </a:r>
            <a:r>
              <a:rPr lang="en-US" sz="2400" b="0" i="0" u="none" strike="noStrike" baseline="0" dirty="0">
                <a:solidFill>
                  <a:schemeClr val="tx1"/>
                </a:solidFill>
              </a:rPr>
              <a:t> </a:t>
            </a:r>
            <a:r>
              <a:rPr lang="en-US" sz="2400" b="0" i="0" u="none" strike="noStrike" baseline="0" dirty="0">
                <a:solidFill>
                  <a:srgbClr val="7030A0"/>
                </a:solidFill>
              </a:rPr>
              <a:t>anti-inflammatory</a:t>
            </a:r>
            <a:r>
              <a:rPr lang="en-US" sz="2400" b="0" i="0" u="none" strike="noStrike" baseline="0" dirty="0">
                <a:solidFill>
                  <a:schemeClr val="tx1"/>
                </a:solidFill>
              </a:rPr>
              <a:t> and </a:t>
            </a:r>
            <a:r>
              <a:rPr lang="en-US" sz="2400" b="0" i="0" u="none" strike="noStrike" baseline="0" dirty="0">
                <a:solidFill>
                  <a:srgbClr val="7030A0"/>
                </a:solidFill>
              </a:rPr>
              <a:t>pain-relieving</a:t>
            </a:r>
            <a:r>
              <a:rPr lang="en-US" sz="2400" b="0" i="0" u="none" strike="noStrike" baseline="0" dirty="0">
                <a:solidFill>
                  <a:schemeClr val="tx1"/>
                </a:solidFill>
              </a:rPr>
              <a:t>, used in symptomatic therapy(AUB, Pain)</a:t>
            </a:r>
            <a:endParaRPr lang="en-US" sz="2400" dirty="0">
              <a:solidFill>
                <a:srgbClr val="002060"/>
              </a:solidFill>
              <a:cs typeface="Arial" panose="020B0604020202020204" pitchFamily="34" charset="0"/>
            </a:endParaRPr>
          </a:p>
          <a:p>
            <a:r>
              <a:rPr lang="en-US" sz="2400" dirty="0">
                <a:solidFill>
                  <a:schemeClr val="tx1"/>
                </a:solidFill>
                <a:cs typeface="Arial" panose="020B0604020202020204" pitchFamily="34" charset="0"/>
              </a:rPr>
              <a:t>May exert a </a:t>
            </a:r>
            <a:r>
              <a:rPr lang="en-US" sz="2400" dirty="0">
                <a:solidFill>
                  <a:srgbClr val="7030A0"/>
                </a:solidFill>
                <a:cs typeface="Arial" panose="020B0604020202020204" pitchFamily="34" charset="0"/>
              </a:rPr>
              <a:t>hemostatic effect </a:t>
            </a:r>
            <a:r>
              <a:rPr lang="en-US" sz="2400" dirty="0">
                <a:solidFill>
                  <a:schemeClr val="tx1"/>
                </a:solidFill>
                <a:cs typeface="Arial" panose="020B0604020202020204" pitchFamily="34" charset="0"/>
              </a:rPr>
              <a:t>by reducing profuse bleeding.</a:t>
            </a:r>
          </a:p>
          <a:p>
            <a:r>
              <a:rPr lang="en-US" sz="2400" b="1" dirty="0">
                <a:solidFill>
                  <a:schemeClr val="tx1"/>
                </a:solidFill>
                <a:cs typeface="Arial" panose="020B0604020202020204" pitchFamily="34" charset="0"/>
              </a:rPr>
              <a:t>Side effects</a:t>
            </a:r>
            <a:r>
              <a:rPr lang="en-US" sz="2400" dirty="0">
                <a:solidFill>
                  <a:schemeClr val="tx1"/>
                </a:solidFill>
                <a:cs typeface="Arial" panose="020B0604020202020204" pitchFamily="34" charset="0"/>
              </a:rPr>
              <a:t>: </a:t>
            </a:r>
            <a:r>
              <a:rPr lang="en-US" sz="2400" u="sng" dirty="0">
                <a:solidFill>
                  <a:schemeClr val="tx1"/>
                </a:solidFill>
                <a:cs typeface="Arial" panose="020B0604020202020204" pitchFamily="34" charset="0"/>
              </a:rPr>
              <a:t>Gastrointestinal</a:t>
            </a:r>
            <a:r>
              <a:rPr lang="en-US" sz="2400" dirty="0">
                <a:solidFill>
                  <a:schemeClr val="tx1"/>
                </a:solidFill>
                <a:cs typeface="Arial" panose="020B0604020202020204" pitchFamily="34" charset="0"/>
              </a:rPr>
              <a:t> side-effects</a:t>
            </a:r>
          </a:p>
          <a:p>
            <a:r>
              <a:rPr lang="en-US" sz="2400" dirty="0">
                <a:solidFill>
                  <a:schemeClr val="tx1"/>
                </a:solidFill>
                <a:cs typeface="Arial" panose="020B0604020202020204" pitchFamily="34" charset="0"/>
              </a:rPr>
              <a:t> S</a:t>
            </a:r>
            <a:r>
              <a:rPr lang="en-US" sz="2400" u="sng" dirty="0">
                <a:solidFill>
                  <a:schemeClr val="tx1"/>
                </a:solidFill>
                <a:cs typeface="Arial" panose="020B0604020202020204" pitchFamily="34" charset="0"/>
              </a:rPr>
              <a:t>ystematic review :</a:t>
            </a:r>
            <a:r>
              <a:rPr lang="en-US" sz="2400" dirty="0">
                <a:solidFill>
                  <a:srgbClr val="7030A0"/>
                </a:solidFill>
                <a:cs typeface="Arial" panose="020B0604020202020204" pitchFamily="34" charset="0"/>
              </a:rPr>
              <a:t>effective</a:t>
            </a:r>
            <a:r>
              <a:rPr lang="en-US" sz="2400" dirty="0">
                <a:solidFill>
                  <a:schemeClr val="tx1"/>
                </a:solidFill>
                <a:cs typeface="Arial" panose="020B0604020202020204" pitchFamily="34" charset="0"/>
              </a:rPr>
              <a:t> in menstrual </a:t>
            </a:r>
            <a:r>
              <a:rPr lang="en-US" sz="2400" dirty="0">
                <a:solidFill>
                  <a:srgbClr val="7030A0"/>
                </a:solidFill>
                <a:cs typeface="Arial" panose="020B0604020202020204" pitchFamily="34" charset="0"/>
              </a:rPr>
              <a:t>pain</a:t>
            </a:r>
            <a:r>
              <a:rPr lang="en-US" sz="2400" dirty="0">
                <a:solidFill>
                  <a:schemeClr val="tx1"/>
                </a:solidFill>
                <a:cs typeface="Arial" panose="020B0604020202020204" pitchFamily="34" charset="0"/>
              </a:rPr>
              <a:t>, not indicating which drug is the most appropriate and the safest.</a:t>
            </a:r>
          </a:p>
          <a:p>
            <a:r>
              <a:rPr lang="en-US" sz="2400" dirty="0">
                <a:solidFill>
                  <a:schemeClr val="tx1"/>
                </a:solidFill>
                <a:cs typeface="Arial" panose="020B0604020202020204" pitchFamily="34" charset="0"/>
              </a:rPr>
              <a:t>Another </a:t>
            </a:r>
            <a:r>
              <a:rPr lang="en-US" sz="2400" u="sng" dirty="0">
                <a:solidFill>
                  <a:schemeClr val="tx1"/>
                </a:solidFill>
                <a:cs typeface="Arial" panose="020B0604020202020204" pitchFamily="34" charset="0"/>
              </a:rPr>
              <a:t>systematic review </a:t>
            </a:r>
            <a:r>
              <a:rPr lang="en-US" sz="2400" dirty="0">
                <a:solidFill>
                  <a:schemeClr val="tx1"/>
                </a:solidFill>
                <a:cs typeface="Arial" panose="020B0604020202020204" pitchFamily="34" charset="0"/>
              </a:rPr>
              <a:t>: reducing menstrual </a:t>
            </a:r>
            <a:r>
              <a:rPr lang="en-US" sz="2400" dirty="0">
                <a:solidFill>
                  <a:srgbClr val="7030A0"/>
                </a:solidFill>
                <a:cs typeface="Arial" panose="020B0604020202020204" pitchFamily="34" charset="0"/>
              </a:rPr>
              <a:t>bleeding, </a:t>
            </a:r>
            <a:r>
              <a:rPr lang="en-US" sz="2400" dirty="0">
                <a:solidFill>
                  <a:schemeClr val="tx1"/>
                </a:solidFill>
                <a:cs typeface="Arial" panose="020B0604020202020204" pitchFamily="34" charset="0"/>
              </a:rPr>
              <a:t>even though they are </a:t>
            </a:r>
            <a:r>
              <a:rPr lang="en-US" sz="2400" dirty="0">
                <a:solidFill>
                  <a:srgbClr val="7030A0"/>
                </a:solidFill>
                <a:cs typeface="Arial" panose="020B0604020202020204" pitchFamily="34" charset="0"/>
              </a:rPr>
              <a:t>less effective than hormonal treatment </a:t>
            </a:r>
            <a:r>
              <a:rPr lang="en-US" sz="2400" dirty="0">
                <a:solidFill>
                  <a:schemeClr val="tx1"/>
                </a:solidFill>
                <a:cs typeface="Arial" panose="020B0604020202020204" pitchFamily="34" charset="0"/>
              </a:rPr>
              <a:t>or </a:t>
            </a:r>
            <a:r>
              <a:rPr lang="en-US" sz="2400" dirty="0">
                <a:solidFill>
                  <a:srgbClr val="7030A0"/>
                </a:solidFill>
                <a:cs typeface="Arial" panose="020B0604020202020204" pitchFamily="34" charset="0"/>
              </a:rPr>
              <a:t>tranexamic</a:t>
            </a:r>
            <a:r>
              <a:rPr lang="en-US" sz="2400" dirty="0">
                <a:solidFill>
                  <a:schemeClr val="tx1"/>
                </a:solidFill>
                <a:cs typeface="Arial" panose="020B0604020202020204" pitchFamily="34" charset="0"/>
              </a:rPr>
              <a:t> </a:t>
            </a:r>
            <a:r>
              <a:rPr lang="en-US" sz="2400" dirty="0">
                <a:solidFill>
                  <a:srgbClr val="7030A0"/>
                </a:solidFill>
                <a:cs typeface="Arial" panose="020B0604020202020204" pitchFamily="34" charset="0"/>
              </a:rPr>
              <a:t>acid</a:t>
            </a:r>
            <a:r>
              <a:rPr lang="en-US" sz="2400" dirty="0">
                <a:solidFill>
                  <a:schemeClr val="tx1"/>
                </a:solidFill>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82740889"/>
      </p:ext>
    </p:extLst>
  </p:cSld>
  <p:clrMapOvr>
    <a:masterClrMapping/>
  </p:clrMapOvr>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4294</TotalTime>
  <Words>4847</Words>
  <Application>Microsoft Office PowerPoint</Application>
  <PresentationFormat>Widescreen</PresentationFormat>
  <Paragraphs>244</Paragraphs>
  <Slides>63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AdvOT156ec773</vt:lpstr>
      <vt:lpstr>AdvOT156ec773+20</vt:lpstr>
      <vt:lpstr>AdvOT2b189473.B</vt:lpstr>
      <vt:lpstr>Arial</vt:lpstr>
      <vt:lpstr>BlinkMacSystemFont</vt:lpstr>
      <vt:lpstr>Calibri</vt:lpstr>
      <vt:lpstr>Cambria</vt:lpstr>
      <vt:lpstr>Corbel</vt:lpstr>
      <vt:lpstr>ElsevierGulliver</vt:lpstr>
      <vt:lpstr>STIX-Regular</vt:lpstr>
      <vt:lpstr>Times New Roman</vt:lpstr>
      <vt:lpstr>Wingdings</vt:lpstr>
      <vt:lpstr>Basis</vt:lpstr>
      <vt:lpstr>Medical approach to adenomyosis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NON-STEROIDAL ANTI-INFLAMMATORY DRUGS</vt:lpstr>
      <vt:lpstr>PROGESTINS</vt:lpstr>
      <vt:lpstr>PowerPoint Presentation</vt:lpstr>
      <vt:lpstr>Dienogest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Levonorgestrel-releasing Intrauterine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COMBINED ORAL CONTRACEPTIVES</vt:lpstr>
      <vt:lpstr>GnRH ANALOGUES</vt:lpstr>
      <vt:lpstr>PowerPoint Presentation</vt:lpstr>
      <vt:lpstr>PowerPoint Presentation</vt:lpstr>
      <vt:lpstr>GnRH Antagonists </vt:lpstr>
      <vt:lpstr>PowerPoint Presentation</vt:lpstr>
      <vt:lpstr>PowerPoint Presentation</vt:lpstr>
      <vt:lpstr>PowerPoint Presentation</vt:lpstr>
      <vt:lpstr>PowerPoint Presentation</vt:lpstr>
      <vt:lpstr>Danazol </vt:lpstr>
      <vt:lpstr>PowerPoint Presentation</vt:lpstr>
      <vt:lpstr>PowerPoint Presentation</vt:lpstr>
      <vt:lpstr>Aromatase Inhibitors </vt:lpstr>
      <vt:lpstr>PowerPoint Presentation</vt:lpstr>
      <vt:lpstr>PowerPoint Presentation</vt:lpstr>
      <vt:lpstr>Dopamine Receptor Agonists </vt:lpstr>
      <vt:lpstr>PowerPoint Presentation</vt:lpstr>
      <vt:lpstr>PowerPoint Presentation</vt:lpstr>
      <vt:lpstr>PowerPoint Presentation</vt:lpstr>
      <vt:lpstr>PowerPoint Presentation</vt:lpstr>
      <vt:lpstr>Selective Progesterone Receptor Modulators</vt:lpstr>
      <vt:lpstr>PowerPoint Presentation</vt:lpstr>
      <vt:lpstr>PowerPoint Presentation</vt:lpstr>
      <vt:lpstr>Valproic Acid </vt:lpstr>
      <vt:lpstr>PowerPoint Presentation</vt:lpstr>
      <vt:lpstr>PowerPoint Presentation</vt:lpstr>
      <vt:lpstr>Anti-platelet Therapy </vt:lpstr>
      <vt:lpstr>Oxytocin Antagonists </vt:lpstr>
      <vt:lpstr>PowerPoint Presentation</vt:lpstr>
      <vt:lpstr>PowerPoint Presentation</vt:lpstr>
      <vt:lpstr>MEDICAL TREATMENT IN INFERTILE WOMEN WITH ADENOMYOSIS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approach to adenomyosis </dc:title>
  <dc:creator>janous</dc:creator>
  <cp:lastModifiedBy>saeedeh foroughinia</cp:lastModifiedBy>
  <cp:revision>291</cp:revision>
  <dcterms:created xsi:type="dcterms:W3CDTF">2022-02-08T15:57:47Z</dcterms:created>
  <dcterms:modified xsi:type="dcterms:W3CDTF">2024-02-04T05:21:31Z</dcterms:modified>
</cp:coreProperties>
</file>